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7" r:id="rId5"/>
    <p:sldId id="278" r:id="rId6"/>
    <p:sldId id="258" r:id="rId7"/>
    <p:sldId id="279"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89" r:id="rId25"/>
    <p:sldId id="275"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BC57CC-798F-CF74-4BFB-48FEBC99C79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17C45FA-3DCD-3DD3-6283-C764765CE8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C17D6CB-3C19-0A9D-A3E5-13B6E1F64806}"/>
              </a:ext>
            </a:extLst>
          </p:cNvPr>
          <p:cNvSpPr>
            <a:spLocks noGrp="1"/>
          </p:cNvSpPr>
          <p:nvPr>
            <p:ph type="dt" sz="half" idx="10"/>
          </p:nvPr>
        </p:nvSpPr>
        <p:spPr/>
        <p:txBody>
          <a:bodyPr/>
          <a:lstStyle/>
          <a:p>
            <a:fld id="{BBC0666C-564E-488C-8CE7-9232D730289A}" type="datetimeFigureOut">
              <a:rPr lang="tr-TR" smtClean="0"/>
              <a:t>6.01.2025</a:t>
            </a:fld>
            <a:endParaRPr lang="tr-TR"/>
          </a:p>
        </p:txBody>
      </p:sp>
      <p:sp>
        <p:nvSpPr>
          <p:cNvPr id="5" name="Alt Bilgi Yer Tutucusu 4">
            <a:extLst>
              <a:ext uri="{FF2B5EF4-FFF2-40B4-BE49-F238E27FC236}">
                <a16:creationId xmlns:a16="http://schemas.microsoft.com/office/drawing/2014/main" id="{5657CAAC-3504-112D-E525-2A0B52C9284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67ADC1-AF68-7F47-B0E1-470B3F8FADE8}"/>
              </a:ext>
            </a:extLst>
          </p:cNvPr>
          <p:cNvSpPr>
            <a:spLocks noGrp="1"/>
          </p:cNvSpPr>
          <p:nvPr>
            <p:ph type="sldNum" sz="quarter" idx="12"/>
          </p:nvPr>
        </p:nvSpPr>
        <p:spPr/>
        <p:txBody>
          <a:bodyPr/>
          <a:lstStyle/>
          <a:p>
            <a:fld id="{769F9688-2D69-4708-8E10-15157BECB97D}" type="slidenum">
              <a:rPr lang="tr-TR" smtClean="0"/>
              <a:t>‹#›</a:t>
            </a:fld>
            <a:endParaRPr lang="tr-TR"/>
          </a:p>
        </p:txBody>
      </p:sp>
    </p:spTree>
    <p:extLst>
      <p:ext uri="{BB962C8B-B14F-4D97-AF65-F5344CB8AC3E}">
        <p14:creationId xmlns:p14="http://schemas.microsoft.com/office/powerpoint/2010/main" val="375820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8BE08A-1DD7-D18D-EF2E-00E7CAB47D7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232A4E-6B11-1BD6-4F5F-AFB7C6AD97A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B22581B-56CC-4414-DCA1-41EE2A54A32C}"/>
              </a:ext>
            </a:extLst>
          </p:cNvPr>
          <p:cNvSpPr>
            <a:spLocks noGrp="1"/>
          </p:cNvSpPr>
          <p:nvPr>
            <p:ph type="dt" sz="half" idx="10"/>
          </p:nvPr>
        </p:nvSpPr>
        <p:spPr/>
        <p:txBody>
          <a:bodyPr/>
          <a:lstStyle/>
          <a:p>
            <a:fld id="{BBC0666C-564E-488C-8CE7-9232D730289A}" type="datetimeFigureOut">
              <a:rPr lang="tr-TR" smtClean="0"/>
              <a:t>6.01.2025</a:t>
            </a:fld>
            <a:endParaRPr lang="tr-TR"/>
          </a:p>
        </p:txBody>
      </p:sp>
      <p:sp>
        <p:nvSpPr>
          <p:cNvPr id="5" name="Alt Bilgi Yer Tutucusu 4">
            <a:extLst>
              <a:ext uri="{FF2B5EF4-FFF2-40B4-BE49-F238E27FC236}">
                <a16:creationId xmlns:a16="http://schemas.microsoft.com/office/drawing/2014/main" id="{615B7DB9-CBBF-1056-59F5-1E4261072EE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024789E-7EAC-9D1C-CC67-C8CA472BB675}"/>
              </a:ext>
            </a:extLst>
          </p:cNvPr>
          <p:cNvSpPr>
            <a:spLocks noGrp="1"/>
          </p:cNvSpPr>
          <p:nvPr>
            <p:ph type="sldNum" sz="quarter" idx="12"/>
          </p:nvPr>
        </p:nvSpPr>
        <p:spPr/>
        <p:txBody>
          <a:bodyPr/>
          <a:lstStyle/>
          <a:p>
            <a:fld id="{769F9688-2D69-4708-8E10-15157BECB97D}" type="slidenum">
              <a:rPr lang="tr-TR" smtClean="0"/>
              <a:t>‹#›</a:t>
            </a:fld>
            <a:endParaRPr lang="tr-TR"/>
          </a:p>
        </p:txBody>
      </p:sp>
    </p:spTree>
    <p:extLst>
      <p:ext uri="{BB962C8B-B14F-4D97-AF65-F5344CB8AC3E}">
        <p14:creationId xmlns:p14="http://schemas.microsoft.com/office/powerpoint/2010/main" val="381568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0080AF0-B8F9-04C6-7F66-A463DD26F62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9F54A69-B138-F674-EC60-F227B1088FC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1207BDA-8E87-F3EA-8672-4499C7E1D4FE}"/>
              </a:ext>
            </a:extLst>
          </p:cNvPr>
          <p:cNvSpPr>
            <a:spLocks noGrp="1"/>
          </p:cNvSpPr>
          <p:nvPr>
            <p:ph type="dt" sz="half" idx="10"/>
          </p:nvPr>
        </p:nvSpPr>
        <p:spPr/>
        <p:txBody>
          <a:bodyPr/>
          <a:lstStyle/>
          <a:p>
            <a:fld id="{BBC0666C-564E-488C-8CE7-9232D730289A}" type="datetimeFigureOut">
              <a:rPr lang="tr-TR" smtClean="0"/>
              <a:t>6.01.2025</a:t>
            </a:fld>
            <a:endParaRPr lang="tr-TR"/>
          </a:p>
        </p:txBody>
      </p:sp>
      <p:sp>
        <p:nvSpPr>
          <p:cNvPr id="5" name="Alt Bilgi Yer Tutucusu 4">
            <a:extLst>
              <a:ext uri="{FF2B5EF4-FFF2-40B4-BE49-F238E27FC236}">
                <a16:creationId xmlns:a16="http://schemas.microsoft.com/office/drawing/2014/main" id="{9D9DDF98-4309-5F22-6C4A-F9489932A8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636DFF3-7BA0-E39D-B796-CEF10B96EE8C}"/>
              </a:ext>
            </a:extLst>
          </p:cNvPr>
          <p:cNvSpPr>
            <a:spLocks noGrp="1"/>
          </p:cNvSpPr>
          <p:nvPr>
            <p:ph type="sldNum" sz="quarter" idx="12"/>
          </p:nvPr>
        </p:nvSpPr>
        <p:spPr/>
        <p:txBody>
          <a:bodyPr/>
          <a:lstStyle/>
          <a:p>
            <a:fld id="{769F9688-2D69-4708-8E10-15157BECB97D}" type="slidenum">
              <a:rPr lang="tr-TR" smtClean="0"/>
              <a:t>‹#›</a:t>
            </a:fld>
            <a:endParaRPr lang="tr-TR"/>
          </a:p>
        </p:txBody>
      </p:sp>
    </p:spTree>
    <p:extLst>
      <p:ext uri="{BB962C8B-B14F-4D97-AF65-F5344CB8AC3E}">
        <p14:creationId xmlns:p14="http://schemas.microsoft.com/office/powerpoint/2010/main" val="39550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3913BB-CA22-8CD6-C52E-5E81552C14D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64B9619-D4A2-F63A-400B-FAF3D99AE33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268EA02-BBD3-97A1-FAA7-5A5A3A2082FF}"/>
              </a:ext>
            </a:extLst>
          </p:cNvPr>
          <p:cNvSpPr>
            <a:spLocks noGrp="1"/>
          </p:cNvSpPr>
          <p:nvPr>
            <p:ph type="dt" sz="half" idx="10"/>
          </p:nvPr>
        </p:nvSpPr>
        <p:spPr/>
        <p:txBody>
          <a:bodyPr/>
          <a:lstStyle/>
          <a:p>
            <a:fld id="{BBC0666C-564E-488C-8CE7-9232D730289A}" type="datetimeFigureOut">
              <a:rPr lang="tr-TR" smtClean="0"/>
              <a:t>6.01.2025</a:t>
            </a:fld>
            <a:endParaRPr lang="tr-TR"/>
          </a:p>
        </p:txBody>
      </p:sp>
      <p:sp>
        <p:nvSpPr>
          <p:cNvPr id="5" name="Alt Bilgi Yer Tutucusu 4">
            <a:extLst>
              <a:ext uri="{FF2B5EF4-FFF2-40B4-BE49-F238E27FC236}">
                <a16:creationId xmlns:a16="http://schemas.microsoft.com/office/drawing/2014/main" id="{A25EA518-31F9-50F4-96A9-A27BAF0EF5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216F11-D4CB-B6FE-94C2-ABF815D1441E}"/>
              </a:ext>
            </a:extLst>
          </p:cNvPr>
          <p:cNvSpPr>
            <a:spLocks noGrp="1"/>
          </p:cNvSpPr>
          <p:nvPr>
            <p:ph type="sldNum" sz="quarter" idx="12"/>
          </p:nvPr>
        </p:nvSpPr>
        <p:spPr/>
        <p:txBody>
          <a:bodyPr/>
          <a:lstStyle/>
          <a:p>
            <a:fld id="{769F9688-2D69-4708-8E10-15157BECB97D}" type="slidenum">
              <a:rPr lang="tr-TR" smtClean="0"/>
              <a:t>‹#›</a:t>
            </a:fld>
            <a:endParaRPr lang="tr-TR"/>
          </a:p>
        </p:txBody>
      </p:sp>
    </p:spTree>
    <p:extLst>
      <p:ext uri="{BB962C8B-B14F-4D97-AF65-F5344CB8AC3E}">
        <p14:creationId xmlns:p14="http://schemas.microsoft.com/office/powerpoint/2010/main" val="224853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D11750-8AEE-8942-33B3-56C7D969735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E1A0975-2486-FE08-47AB-0070A8F8B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482D9A3-437D-DAA8-9E2C-63AB240211EE}"/>
              </a:ext>
            </a:extLst>
          </p:cNvPr>
          <p:cNvSpPr>
            <a:spLocks noGrp="1"/>
          </p:cNvSpPr>
          <p:nvPr>
            <p:ph type="dt" sz="half" idx="10"/>
          </p:nvPr>
        </p:nvSpPr>
        <p:spPr/>
        <p:txBody>
          <a:bodyPr/>
          <a:lstStyle/>
          <a:p>
            <a:fld id="{BBC0666C-564E-488C-8CE7-9232D730289A}" type="datetimeFigureOut">
              <a:rPr lang="tr-TR" smtClean="0"/>
              <a:t>6.01.2025</a:t>
            </a:fld>
            <a:endParaRPr lang="tr-TR"/>
          </a:p>
        </p:txBody>
      </p:sp>
      <p:sp>
        <p:nvSpPr>
          <p:cNvPr id="5" name="Alt Bilgi Yer Tutucusu 4">
            <a:extLst>
              <a:ext uri="{FF2B5EF4-FFF2-40B4-BE49-F238E27FC236}">
                <a16:creationId xmlns:a16="http://schemas.microsoft.com/office/drawing/2014/main" id="{B10283BA-ABBE-0058-23C1-2F574D99161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89AA32E-DF41-9294-15D6-3DD4D2D5F885}"/>
              </a:ext>
            </a:extLst>
          </p:cNvPr>
          <p:cNvSpPr>
            <a:spLocks noGrp="1"/>
          </p:cNvSpPr>
          <p:nvPr>
            <p:ph type="sldNum" sz="quarter" idx="12"/>
          </p:nvPr>
        </p:nvSpPr>
        <p:spPr/>
        <p:txBody>
          <a:bodyPr/>
          <a:lstStyle/>
          <a:p>
            <a:fld id="{769F9688-2D69-4708-8E10-15157BECB97D}" type="slidenum">
              <a:rPr lang="tr-TR" smtClean="0"/>
              <a:t>‹#›</a:t>
            </a:fld>
            <a:endParaRPr lang="tr-TR"/>
          </a:p>
        </p:txBody>
      </p:sp>
    </p:spTree>
    <p:extLst>
      <p:ext uri="{BB962C8B-B14F-4D97-AF65-F5344CB8AC3E}">
        <p14:creationId xmlns:p14="http://schemas.microsoft.com/office/powerpoint/2010/main" val="1084385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FADFBC-738E-5708-E1DB-5EA26E8795E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B15CB9E-0063-9AAF-ACF2-6AA3DB77618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033BD76-D6EA-9F1E-5529-5A4944758F4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7AD35AD-685A-E96E-FDBA-073AD46A3565}"/>
              </a:ext>
            </a:extLst>
          </p:cNvPr>
          <p:cNvSpPr>
            <a:spLocks noGrp="1"/>
          </p:cNvSpPr>
          <p:nvPr>
            <p:ph type="dt" sz="half" idx="10"/>
          </p:nvPr>
        </p:nvSpPr>
        <p:spPr/>
        <p:txBody>
          <a:bodyPr/>
          <a:lstStyle/>
          <a:p>
            <a:fld id="{BBC0666C-564E-488C-8CE7-9232D730289A}" type="datetimeFigureOut">
              <a:rPr lang="tr-TR" smtClean="0"/>
              <a:t>6.01.2025</a:t>
            </a:fld>
            <a:endParaRPr lang="tr-TR"/>
          </a:p>
        </p:txBody>
      </p:sp>
      <p:sp>
        <p:nvSpPr>
          <p:cNvPr id="6" name="Alt Bilgi Yer Tutucusu 5">
            <a:extLst>
              <a:ext uri="{FF2B5EF4-FFF2-40B4-BE49-F238E27FC236}">
                <a16:creationId xmlns:a16="http://schemas.microsoft.com/office/drawing/2014/main" id="{99944DCE-44D8-AAB7-A9DC-5B8FDEB20DD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9C86F80-CD8C-C67B-28CE-4092CDEBE7FF}"/>
              </a:ext>
            </a:extLst>
          </p:cNvPr>
          <p:cNvSpPr>
            <a:spLocks noGrp="1"/>
          </p:cNvSpPr>
          <p:nvPr>
            <p:ph type="sldNum" sz="quarter" idx="12"/>
          </p:nvPr>
        </p:nvSpPr>
        <p:spPr/>
        <p:txBody>
          <a:bodyPr/>
          <a:lstStyle/>
          <a:p>
            <a:fld id="{769F9688-2D69-4708-8E10-15157BECB97D}" type="slidenum">
              <a:rPr lang="tr-TR" smtClean="0"/>
              <a:t>‹#›</a:t>
            </a:fld>
            <a:endParaRPr lang="tr-TR"/>
          </a:p>
        </p:txBody>
      </p:sp>
    </p:spTree>
    <p:extLst>
      <p:ext uri="{BB962C8B-B14F-4D97-AF65-F5344CB8AC3E}">
        <p14:creationId xmlns:p14="http://schemas.microsoft.com/office/powerpoint/2010/main" val="258502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90D0D2-B774-A8A4-982D-BB522C8D879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52806FD-DB98-1E04-1093-40FEB9ACFD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C342198-A9AF-CE7D-0974-A29956C73F0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E9A2EF6-54FC-BD77-4A17-F867F3215E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8292AF9-FCB8-660F-173D-50AA69583A8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8F2D5D5-E9DB-6BD8-B93A-89754B17DF9C}"/>
              </a:ext>
            </a:extLst>
          </p:cNvPr>
          <p:cNvSpPr>
            <a:spLocks noGrp="1"/>
          </p:cNvSpPr>
          <p:nvPr>
            <p:ph type="dt" sz="half" idx="10"/>
          </p:nvPr>
        </p:nvSpPr>
        <p:spPr/>
        <p:txBody>
          <a:bodyPr/>
          <a:lstStyle/>
          <a:p>
            <a:fld id="{BBC0666C-564E-488C-8CE7-9232D730289A}" type="datetimeFigureOut">
              <a:rPr lang="tr-TR" smtClean="0"/>
              <a:t>6.01.2025</a:t>
            </a:fld>
            <a:endParaRPr lang="tr-TR"/>
          </a:p>
        </p:txBody>
      </p:sp>
      <p:sp>
        <p:nvSpPr>
          <p:cNvPr id="8" name="Alt Bilgi Yer Tutucusu 7">
            <a:extLst>
              <a:ext uri="{FF2B5EF4-FFF2-40B4-BE49-F238E27FC236}">
                <a16:creationId xmlns:a16="http://schemas.microsoft.com/office/drawing/2014/main" id="{C0942AB6-038D-DF63-9220-30D2E06F062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8CBA15B-6483-646D-DF1F-905479A40542}"/>
              </a:ext>
            </a:extLst>
          </p:cNvPr>
          <p:cNvSpPr>
            <a:spLocks noGrp="1"/>
          </p:cNvSpPr>
          <p:nvPr>
            <p:ph type="sldNum" sz="quarter" idx="12"/>
          </p:nvPr>
        </p:nvSpPr>
        <p:spPr/>
        <p:txBody>
          <a:bodyPr/>
          <a:lstStyle/>
          <a:p>
            <a:fld id="{769F9688-2D69-4708-8E10-15157BECB97D}" type="slidenum">
              <a:rPr lang="tr-TR" smtClean="0"/>
              <a:t>‹#›</a:t>
            </a:fld>
            <a:endParaRPr lang="tr-TR"/>
          </a:p>
        </p:txBody>
      </p:sp>
    </p:spTree>
    <p:extLst>
      <p:ext uri="{BB962C8B-B14F-4D97-AF65-F5344CB8AC3E}">
        <p14:creationId xmlns:p14="http://schemas.microsoft.com/office/powerpoint/2010/main" val="221562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72B7D2-C19B-A78E-E025-3A6894B3BD4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8B7A868-275D-C36E-3076-7D606945465A}"/>
              </a:ext>
            </a:extLst>
          </p:cNvPr>
          <p:cNvSpPr>
            <a:spLocks noGrp="1"/>
          </p:cNvSpPr>
          <p:nvPr>
            <p:ph type="dt" sz="half" idx="10"/>
          </p:nvPr>
        </p:nvSpPr>
        <p:spPr/>
        <p:txBody>
          <a:bodyPr/>
          <a:lstStyle/>
          <a:p>
            <a:fld id="{BBC0666C-564E-488C-8CE7-9232D730289A}" type="datetimeFigureOut">
              <a:rPr lang="tr-TR" smtClean="0"/>
              <a:t>6.01.2025</a:t>
            </a:fld>
            <a:endParaRPr lang="tr-TR"/>
          </a:p>
        </p:txBody>
      </p:sp>
      <p:sp>
        <p:nvSpPr>
          <p:cNvPr id="4" name="Alt Bilgi Yer Tutucusu 3">
            <a:extLst>
              <a:ext uri="{FF2B5EF4-FFF2-40B4-BE49-F238E27FC236}">
                <a16:creationId xmlns:a16="http://schemas.microsoft.com/office/drawing/2014/main" id="{8DBF0B9C-9289-5C29-555E-6F303A01293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91555D8-13F0-9553-C0C2-4F2BA0080441}"/>
              </a:ext>
            </a:extLst>
          </p:cNvPr>
          <p:cNvSpPr>
            <a:spLocks noGrp="1"/>
          </p:cNvSpPr>
          <p:nvPr>
            <p:ph type="sldNum" sz="quarter" idx="12"/>
          </p:nvPr>
        </p:nvSpPr>
        <p:spPr/>
        <p:txBody>
          <a:bodyPr/>
          <a:lstStyle/>
          <a:p>
            <a:fld id="{769F9688-2D69-4708-8E10-15157BECB97D}" type="slidenum">
              <a:rPr lang="tr-TR" smtClean="0"/>
              <a:t>‹#›</a:t>
            </a:fld>
            <a:endParaRPr lang="tr-TR"/>
          </a:p>
        </p:txBody>
      </p:sp>
    </p:spTree>
    <p:extLst>
      <p:ext uri="{BB962C8B-B14F-4D97-AF65-F5344CB8AC3E}">
        <p14:creationId xmlns:p14="http://schemas.microsoft.com/office/powerpoint/2010/main" val="346388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7CA4790-27F7-FA8B-9462-AC70CCE6805E}"/>
              </a:ext>
            </a:extLst>
          </p:cNvPr>
          <p:cNvSpPr>
            <a:spLocks noGrp="1"/>
          </p:cNvSpPr>
          <p:nvPr>
            <p:ph type="dt" sz="half" idx="10"/>
          </p:nvPr>
        </p:nvSpPr>
        <p:spPr/>
        <p:txBody>
          <a:bodyPr/>
          <a:lstStyle/>
          <a:p>
            <a:fld id="{BBC0666C-564E-488C-8CE7-9232D730289A}" type="datetimeFigureOut">
              <a:rPr lang="tr-TR" smtClean="0"/>
              <a:t>6.01.2025</a:t>
            </a:fld>
            <a:endParaRPr lang="tr-TR"/>
          </a:p>
        </p:txBody>
      </p:sp>
      <p:sp>
        <p:nvSpPr>
          <p:cNvPr id="3" name="Alt Bilgi Yer Tutucusu 2">
            <a:extLst>
              <a:ext uri="{FF2B5EF4-FFF2-40B4-BE49-F238E27FC236}">
                <a16:creationId xmlns:a16="http://schemas.microsoft.com/office/drawing/2014/main" id="{34E07F20-951B-224B-967E-67A5372EA82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6EA1086-E53A-FDC5-0809-DE256728A9AB}"/>
              </a:ext>
            </a:extLst>
          </p:cNvPr>
          <p:cNvSpPr>
            <a:spLocks noGrp="1"/>
          </p:cNvSpPr>
          <p:nvPr>
            <p:ph type="sldNum" sz="quarter" idx="12"/>
          </p:nvPr>
        </p:nvSpPr>
        <p:spPr/>
        <p:txBody>
          <a:bodyPr/>
          <a:lstStyle/>
          <a:p>
            <a:fld id="{769F9688-2D69-4708-8E10-15157BECB97D}" type="slidenum">
              <a:rPr lang="tr-TR" smtClean="0"/>
              <a:t>‹#›</a:t>
            </a:fld>
            <a:endParaRPr lang="tr-TR"/>
          </a:p>
        </p:txBody>
      </p:sp>
    </p:spTree>
    <p:extLst>
      <p:ext uri="{BB962C8B-B14F-4D97-AF65-F5344CB8AC3E}">
        <p14:creationId xmlns:p14="http://schemas.microsoft.com/office/powerpoint/2010/main" val="329461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2FE254-18A7-3492-D4B1-D607D254CD6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1937D92-82B3-69D0-40DD-1BE59092C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77B241D-34A0-E0D6-ED12-6469F454F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7C1F1B4-065D-FFFB-424B-EBCEF6F91616}"/>
              </a:ext>
            </a:extLst>
          </p:cNvPr>
          <p:cNvSpPr>
            <a:spLocks noGrp="1"/>
          </p:cNvSpPr>
          <p:nvPr>
            <p:ph type="dt" sz="half" idx="10"/>
          </p:nvPr>
        </p:nvSpPr>
        <p:spPr/>
        <p:txBody>
          <a:bodyPr/>
          <a:lstStyle/>
          <a:p>
            <a:fld id="{BBC0666C-564E-488C-8CE7-9232D730289A}" type="datetimeFigureOut">
              <a:rPr lang="tr-TR" smtClean="0"/>
              <a:t>6.01.2025</a:t>
            </a:fld>
            <a:endParaRPr lang="tr-TR"/>
          </a:p>
        </p:txBody>
      </p:sp>
      <p:sp>
        <p:nvSpPr>
          <p:cNvPr id="6" name="Alt Bilgi Yer Tutucusu 5">
            <a:extLst>
              <a:ext uri="{FF2B5EF4-FFF2-40B4-BE49-F238E27FC236}">
                <a16:creationId xmlns:a16="http://schemas.microsoft.com/office/drawing/2014/main" id="{0FAAA4EB-26E3-96A9-5F6F-94B5421DFEC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DE4718C-1716-BF2B-7771-EE87F087EF9D}"/>
              </a:ext>
            </a:extLst>
          </p:cNvPr>
          <p:cNvSpPr>
            <a:spLocks noGrp="1"/>
          </p:cNvSpPr>
          <p:nvPr>
            <p:ph type="sldNum" sz="quarter" idx="12"/>
          </p:nvPr>
        </p:nvSpPr>
        <p:spPr/>
        <p:txBody>
          <a:bodyPr/>
          <a:lstStyle/>
          <a:p>
            <a:fld id="{769F9688-2D69-4708-8E10-15157BECB97D}" type="slidenum">
              <a:rPr lang="tr-TR" smtClean="0"/>
              <a:t>‹#›</a:t>
            </a:fld>
            <a:endParaRPr lang="tr-TR"/>
          </a:p>
        </p:txBody>
      </p:sp>
    </p:spTree>
    <p:extLst>
      <p:ext uri="{BB962C8B-B14F-4D97-AF65-F5344CB8AC3E}">
        <p14:creationId xmlns:p14="http://schemas.microsoft.com/office/powerpoint/2010/main" val="91019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B18153-D4CF-5742-3DFE-5096FFAB74F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5486D87-325E-87D4-A51C-A1C04E68B4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FDFB63F-B101-1BD2-EB75-D2FD61BE8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9494C83-BF61-E22F-13DE-211763722F28}"/>
              </a:ext>
            </a:extLst>
          </p:cNvPr>
          <p:cNvSpPr>
            <a:spLocks noGrp="1"/>
          </p:cNvSpPr>
          <p:nvPr>
            <p:ph type="dt" sz="half" idx="10"/>
          </p:nvPr>
        </p:nvSpPr>
        <p:spPr/>
        <p:txBody>
          <a:bodyPr/>
          <a:lstStyle/>
          <a:p>
            <a:fld id="{BBC0666C-564E-488C-8CE7-9232D730289A}" type="datetimeFigureOut">
              <a:rPr lang="tr-TR" smtClean="0"/>
              <a:t>6.01.2025</a:t>
            </a:fld>
            <a:endParaRPr lang="tr-TR"/>
          </a:p>
        </p:txBody>
      </p:sp>
      <p:sp>
        <p:nvSpPr>
          <p:cNvPr id="6" name="Alt Bilgi Yer Tutucusu 5">
            <a:extLst>
              <a:ext uri="{FF2B5EF4-FFF2-40B4-BE49-F238E27FC236}">
                <a16:creationId xmlns:a16="http://schemas.microsoft.com/office/drawing/2014/main" id="{CD048897-2C52-A1B8-1A70-ED2968689AA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BEB575A-B8BB-B4FF-FF3C-472FF8E94FCA}"/>
              </a:ext>
            </a:extLst>
          </p:cNvPr>
          <p:cNvSpPr>
            <a:spLocks noGrp="1"/>
          </p:cNvSpPr>
          <p:nvPr>
            <p:ph type="sldNum" sz="quarter" idx="12"/>
          </p:nvPr>
        </p:nvSpPr>
        <p:spPr/>
        <p:txBody>
          <a:bodyPr/>
          <a:lstStyle/>
          <a:p>
            <a:fld id="{769F9688-2D69-4708-8E10-15157BECB97D}" type="slidenum">
              <a:rPr lang="tr-TR" smtClean="0"/>
              <a:t>‹#›</a:t>
            </a:fld>
            <a:endParaRPr lang="tr-TR"/>
          </a:p>
        </p:txBody>
      </p:sp>
    </p:spTree>
    <p:extLst>
      <p:ext uri="{BB962C8B-B14F-4D97-AF65-F5344CB8AC3E}">
        <p14:creationId xmlns:p14="http://schemas.microsoft.com/office/powerpoint/2010/main" val="1410913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BA6D6FE-E3C4-6F75-86C7-62EBCBC6F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4B863A9-CA04-3FE5-9D65-B87AF1548E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E21ACA-FB28-6B24-5B15-15B83142F0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0666C-564E-488C-8CE7-9232D730289A}" type="datetimeFigureOut">
              <a:rPr lang="tr-TR" smtClean="0"/>
              <a:t>6.01.2025</a:t>
            </a:fld>
            <a:endParaRPr lang="tr-TR"/>
          </a:p>
        </p:txBody>
      </p:sp>
      <p:sp>
        <p:nvSpPr>
          <p:cNvPr id="5" name="Alt Bilgi Yer Tutucusu 4">
            <a:extLst>
              <a:ext uri="{FF2B5EF4-FFF2-40B4-BE49-F238E27FC236}">
                <a16:creationId xmlns:a16="http://schemas.microsoft.com/office/drawing/2014/main" id="{BEED15DD-58DE-465F-1450-4850165E07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4644646-57B2-BF0A-27BD-959F4588DD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F9688-2D69-4708-8E10-15157BECB97D}" type="slidenum">
              <a:rPr lang="tr-TR" smtClean="0"/>
              <a:t>‹#›</a:t>
            </a:fld>
            <a:endParaRPr lang="tr-TR"/>
          </a:p>
        </p:txBody>
      </p:sp>
    </p:spTree>
    <p:extLst>
      <p:ext uri="{BB962C8B-B14F-4D97-AF65-F5344CB8AC3E}">
        <p14:creationId xmlns:p14="http://schemas.microsoft.com/office/powerpoint/2010/main" val="3928138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9DED98-364B-D30C-D4DF-A6BDAA85FAE4}"/>
              </a:ext>
            </a:extLst>
          </p:cNvPr>
          <p:cNvSpPr>
            <a:spLocks noGrp="1"/>
          </p:cNvSpPr>
          <p:nvPr>
            <p:ph type="ctrTitle"/>
          </p:nvPr>
        </p:nvSpPr>
        <p:spPr>
          <a:xfrm>
            <a:off x="1524000" y="843149"/>
            <a:ext cx="9144000" cy="2220686"/>
          </a:xfrm>
          <a:solidFill>
            <a:schemeClr val="accent2">
              <a:lumMod val="40000"/>
              <a:lumOff val="60000"/>
            </a:schemeClr>
          </a:solidFill>
        </p:spPr>
        <p:txBody>
          <a:bodyPr/>
          <a:lstStyle/>
          <a:p>
            <a:r>
              <a:rPr lang="tr-TR" b="1" dirty="0">
                <a:latin typeface="+mn-lt"/>
              </a:rPr>
              <a:t>ANNE DOSTU VE BEBEK DOSTU HASTANE OLMAK</a:t>
            </a:r>
          </a:p>
        </p:txBody>
      </p:sp>
      <p:pic>
        <p:nvPicPr>
          <p:cNvPr id="4" name="Resim 3">
            <a:extLst>
              <a:ext uri="{FF2B5EF4-FFF2-40B4-BE49-F238E27FC236}">
                <a16:creationId xmlns:a16="http://schemas.microsoft.com/office/drawing/2014/main" id="{4D6F7156-5004-ECB0-9983-7FF0422BA03C}"/>
              </a:ext>
            </a:extLst>
          </p:cNvPr>
          <p:cNvPicPr>
            <a:picLocks noChangeAspect="1"/>
          </p:cNvPicPr>
          <p:nvPr/>
        </p:nvPicPr>
        <p:blipFill>
          <a:blip r:embed="rId2"/>
          <a:stretch>
            <a:fillRect/>
          </a:stretch>
        </p:blipFill>
        <p:spPr>
          <a:xfrm>
            <a:off x="1776968" y="3199513"/>
            <a:ext cx="2882117" cy="2947030"/>
          </a:xfrm>
          <a:prstGeom prst="rect">
            <a:avLst/>
          </a:prstGeom>
        </p:spPr>
      </p:pic>
      <p:pic>
        <p:nvPicPr>
          <p:cNvPr id="5" name="Resim 4">
            <a:extLst>
              <a:ext uri="{FF2B5EF4-FFF2-40B4-BE49-F238E27FC236}">
                <a16:creationId xmlns:a16="http://schemas.microsoft.com/office/drawing/2014/main" id="{727E2C3F-8CBF-A4B9-5857-B84D8FE745A5}"/>
              </a:ext>
            </a:extLst>
          </p:cNvPr>
          <p:cNvPicPr>
            <a:picLocks noChangeAspect="1"/>
          </p:cNvPicPr>
          <p:nvPr/>
        </p:nvPicPr>
        <p:blipFill>
          <a:blip r:embed="rId3"/>
          <a:stretch>
            <a:fillRect/>
          </a:stretch>
        </p:blipFill>
        <p:spPr>
          <a:xfrm>
            <a:off x="4920440" y="3063835"/>
            <a:ext cx="3807924" cy="2866970"/>
          </a:xfrm>
          <a:prstGeom prst="rect">
            <a:avLst/>
          </a:prstGeom>
        </p:spPr>
      </p:pic>
      <p:sp>
        <p:nvSpPr>
          <p:cNvPr id="6" name="Metin kutusu 5">
            <a:extLst>
              <a:ext uri="{FF2B5EF4-FFF2-40B4-BE49-F238E27FC236}">
                <a16:creationId xmlns:a16="http://schemas.microsoft.com/office/drawing/2014/main" id="{04E11A90-4326-F3BD-EBB4-AC5BF38C43F1}"/>
              </a:ext>
            </a:extLst>
          </p:cNvPr>
          <p:cNvSpPr txBox="1"/>
          <p:nvPr/>
        </p:nvSpPr>
        <p:spPr>
          <a:xfrm>
            <a:off x="7877396" y="5284521"/>
            <a:ext cx="3807924" cy="923330"/>
          </a:xfrm>
          <a:prstGeom prst="rect">
            <a:avLst/>
          </a:prstGeom>
          <a:noFill/>
        </p:spPr>
        <p:txBody>
          <a:bodyPr wrap="square" rtlCol="0">
            <a:spAutoFit/>
          </a:bodyPr>
          <a:lstStyle/>
          <a:p>
            <a:pPr algn="ctr"/>
            <a:r>
              <a:rPr lang="tr-TR" b="1" dirty="0"/>
              <a:t>Dr. Öğr. Üyesi Aysun BADEM</a:t>
            </a:r>
          </a:p>
          <a:p>
            <a:pPr algn="ctr"/>
            <a:r>
              <a:rPr lang="tr-TR" b="1" dirty="0"/>
              <a:t>KSÜ SBF Doğum Kadın Sağlığı ve Hastalıkları Hemşireliği ABD</a:t>
            </a:r>
          </a:p>
        </p:txBody>
      </p:sp>
    </p:spTree>
    <p:extLst>
      <p:ext uri="{BB962C8B-B14F-4D97-AF65-F5344CB8AC3E}">
        <p14:creationId xmlns:p14="http://schemas.microsoft.com/office/powerpoint/2010/main" val="2537870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77316C-8B60-FF6F-4B4A-8785EDBA8CA3}"/>
              </a:ext>
            </a:extLst>
          </p:cNvPr>
          <p:cNvSpPr>
            <a:spLocks noGrp="1"/>
          </p:cNvSpPr>
          <p:nvPr>
            <p:ph idx="1"/>
          </p:nvPr>
        </p:nvSpPr>
        <p:spPr>
          <a:xfrm>
            <a:off x="558140" y="819397"/>
            <a:ext cx="10795660" cy="5357566"/>
          </a:xfrm>
        </p:spPr>
        <p:txBody>
          <a:bodyPr>
            <a:normAutofit fontScale="92500"/>
          </a:bodyPr>
          <a:lstStyle/>
          <a:p>
            <a:pPr algn="just">
              <a:buFont typeface="+mj-lt"/>
              <a:buAutoNum type="arabicPeriod" startAt="3"/>
            </a:pPr>
            <a:r>
              <a:rPr lang="tr-TR" b="1" i="0" dirty="0">
                <a:solidFill>
                  <a:srgbClr val="252525"/>
                </a:solidFill>
                <a:effectLst/>
                <a:latin typeface="Roboto" panose="02000000000000000000" pitchFamily="2" charset="0"/>
              </a:rPr>
              <a:t>Kurumlarda poliklinik, eğitim, danışmanlık ve doğum hizmetleri Bakanlık mevzuatları ile belirlenmiş standartlara uygun olmalıdır.</a:t>
            </a:r>
            <a:endParaRPr lang="tr-TR" b="0" i="0" dirty="0">
              <a:solidFill>
                <a:srgbClr val="252525"/>
              </a:solidFill>
              <a:effectLst/>
              <a:latin typeface="Roboto" panose="02000000000000000000" pitchFamily="2" charset="0"/>
            </a:endParaRPr>
          </a:p>
          <a:p>
            <a:pPr algn="just">
              <a:buFont typeface="Arial" panose="020B0604020202020204" pitchFamily="34" charset="0"/>
              <a:buChar char="•"/>
            </a:pPr>
            <a:r>
              <a:rPr lang="tr-TR" b="0" i="0" dirty="0">
                <a:solidFill>
                  <a:srgbClr val="252525"/>
                </a:solidFill>
                <a:effectLst/>
                <a:latin typeface="Roboto" panose="02000000000000000000" pitchFamily="2" charset="0"/>
              </a:rPr>
              <a:t>Gebe ve lohusa takipleri güncel bilimsel kriterlere göre hazırlanmış olan yazılı takip protokollerine uygun olarak yapılmalıdır.</a:t>
            </a:r>
          </a:p>
          <a:p>
            <a:pPr algn="just">
              <a:buFont typeface="Arial" panose="020B0604020202020204" pitchFamily="34" charset="0"/>
              <a:buChar char="•"/>
            </a:pPr>
            <a:r>
              <a:rPr lang="tr-TR" b="0" i="0" dirty="0">
                <a:solidFill>
                  <a:srgbClr val="252525"/>
                </a:solidFill>
                <a:effectLst/>
                <a:latin typeface="Roboto" panose="02000000000000000000" pitchFamily="2" charset="0"/>
              </a:rPr>
              <a:t>Kurumlar 7 gün 24 saat hizmet verebilen, anne ve bebek ihtiyaçlarına göre düzenlenen ünitelerden oluşmalıdır.</a:t>
            </a:r>
          </a:p>
          <a:p>
            <a:pPr algn="just">
              <a:buFont typeface="Arial" panose="020B0604020202020204" pitchFamily="34" charset="0"/>
              <a:buChar char="•"/>
            </a:pPr>
            <a:r>
              <a:rPr lang="tr-TR" b="0" i="0" dirty="0">
                <a:solidFill>
                  <a:srgbClr val="252525"/>
                </a:solidFill>
                <a:effectLst/>
                <a:latin typeface="Roboto" panose="02000000000000000000" pitchFamily="2" charset="0"/>
              </a:rPr>
              <a:t>Kurumlar sağladıkları bakımın kalitesinden sorumlu olmalıdır.</a:t>
            </a:r>
          </a:p>
          <a:p>
            <a:pPr algn="just">
              <a:buFont typeface="Arial" panose="020B0604020202020204" pitchFamily="34" charset="0"/>
              <a:buChar char="•"/>
            </a:pPr>
            <a:r>
              <a:rPr lang="tr-TR" b="0" i="0" dirty="0">
                <a:solidFill>
                  <a:srgbClr val="252525"/>
                </a:solidFill>
                <a:effectLst/>
                <a:latin typeface="Roboto" panose="02000000000000000000" pitchFamily="2" charset="0"/>
              </a:rPr>
              <a:t>Doğum hizmeti sunan yataklı tedavi kurumlarındaki personel her gebe ile birebir ilgilenen, onlarla iyi iletişim kurması sağlanmalıdır. </a:t>
            </a:r>
          </a:p>
          <a:p>
            <a:pPr algn="just">
              <a:buFont typeface="Arial" panose="020B0604020202020204" pitchFamily="34" charset="0"/>
              <a:buChar char="•"/>
            </a:pPr>
            <a:r>
              <a:rPr lang="tr-TR" b="0" i="0" dirty="0">
                <a:solidFill>
                  <a:srgbClr val="252525"/>
                </a:solidFill>
                <a:effectLst/>
                <a:latin typeface="Roboto" panose="02000000000000000000" pitchFamily="2" charset="0"/>
              </a:rPr>
              <a:t>Doğum hizmeti sunan yataklı tedavi kurumları güvenli kan transfüzyonunun sağlanması ve hastane enfeksiyonlarının önlenmesine yönelik gerekli tedbirleri almalıdır.</a:t>
            </a:r>
          </a:p>
          <a:p>
            <a:endParaRPr lang="tr-TR" dirty="0"/>
          </a:p>
        </p:txBody>
      </p:sp>
    </p:spTree>
    <p:extLst>
      <p:ext uri="{BB962C8B-B14F-4D97-AF65-F5344CB8AC3E}">
        <p14:creationId xmlns:p14="http://schemas.microsoft.com/office/powerpoint/2010/main" val="670637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CADD336-B8F3-D0FC-BFA0-A0B0A2D99CB3}"/>
              </a:ext>
            </a:extLst>
          </p:cNvPr>
          <p:cNvSpPr>
            <a:spLocks noGrp="1"/>
          </p:cNvSpPr>
          <p:nvPr>
            <p:ph idx="1"/>
          </p:nvPr>
        </p:nvSpPr>
        <p:spPr>
          <a:xfrm>
            <a:off x="617517" y="1068779"/>
            <a:ext cx="10736283" cy="5108184"/>
          </a:xfrm>
        </p:spPr>
        <p:txBody>
          <a:bodyPr>
            <a:normAutofit/>
          </a:bodyPr>
          <a:lstStyle/>
          <a:p>
            <a:pPr algn="just">
              <a:buFont typeface="+mj-lt"/>
              <a:buAutoNum type="arabicPeriod" startAt="4"/>
            </a:pPr>
            <a:r>
              <a:rPr lang="tr-TR" b="1" i="0" dirty="0">
                <a:solidFill>
                  <a:srgbClr val="252525"/>
                </a:solidFill>
                <a:effectLst/>
                <a:latin typeface="Roboto" panose="02000000000000000000" pitchFamily="2" charset="0"/>
              </a:rPr>
              <a:t>Mahremiyet gereksinimleri itina ile karşılanmalı, hijyen ve konfor standartları yüksek tutulmalıdır.</a:t>
            </a:r>
            <a:endParaRPr lang="tr-TR" b="0" i="0" dirty="0">
              <a:solidFill>
                <a:srgbClr val="252525"/>
              </a:solidFill>
              <a:effectLst/>
              <a:latin typeface="Roboto" panose="02000000000000000000" pitchFamily="2" charset="0"/>
            </a:endParaRPr>
          </a:p>
          <a:p>
            <a:pPr algn="just">
              <a:buFont typeface="Arial" panose="020B0604020202020204" pitchFamily="34" charset="0"/>
              <a:buChar char="•"/>
            </a:pPr>
            <a:r>
              <a:rPr lang="tr-TR" b="0" i="0" dirty="0">
                <a:solidFill>
                  <a:srgbClr val="252525"/>
                </a:solidFill>
                <a:effectLst/>
                <a:latin typeface="Roboto" panose="02000000000000000000" pitchFamily="2" charset="0"/>
              </a:rPr>
              <a:t>Gebenin kendini rahat ve konforlu hissetmesi sağlanmalı, yanına kendisine eşlik edecek uygun bir yakınını seçebilmelidir.</a:t>
            </a:r>
          </a:p>
          <a:p>
            <a:pPr algn="just">
              <a:buFont typeface="Arial" panose="020B0604020202020204" pitchFamily="34" charset="0"/>
              <a:buChar char="•"/>
            </a:pPr>
            <a:r>
              <a:rPr lang="tr-TR" b="0" i="0" dirty="0">
                <a:solidFill>
                  <a:srgbClr val="252525"/>
                </a:solidFill>
                <a:effectLst/>
                <a:latin typeface="Roboto" panose="02000000000000000000" pitchFamily="2" charset="0"/>
              </a:rPr>
              <a:t>Doğum sürecinde gebeye fiziksel ve duygusal destek bire bir olmalı ve gebeler bu desteğe kolaylıkla ulaşabilmelidir.</a:t>
            </a:r>
          </a:p>
          <a:p>
            <a:pPr algn="just">
              <a:buFont typeface="Arial" panose="020B0604020202020204" pitchFamily="34" charset="0"/>
              <a:buChar char="•"/>
            </a:pPr>
            <a:r>
              <a:rPr lang="tr-TR" b="0" i="0" dirty="0" err="1">
                <a:solidFill>
                  <a:srgbClr val="252525"/>
                </a:solidFill>
                <a:effectLst/>
                <a:latin typeface="Roboto" panose="02000000000000000000" pitchFamily="2" charset="0"/>
              </a:rPr>
              <a:t>Travay</a:t>
            </a:r>
            <a:r>
              <a:rPr lang="tr-TR" b="0" i="0" dirty="0">
                <a:solidFill>
                  <a:srgbClr val="252525"/>
                </a:solidFill>
                <a:effectLst/>
                <a:latin typeface="Roboto" panose="02000000000000000000" pitchFamily="2" charset="0"/>
              </a:rPr>
              <a:t> sırasında gebe için pozisyon kısıtlaması olmamalı, rahatça yürüyebilmeli ve hareket edebilmelidir.</a:t>
            </a:r>
          </a:p>
          <a:p>
            <a:pPr algn="just">
              <a:buFont typeface="Arial" panose="020B0604020202020204" pitchFamily="34" charset="0"/>
              <a:buChar char="•"/>
            </a:pPr>
            <a:r>
              <a:rPr lang="tr-TR" b="0" i="0" dirty="0">
                <a:solidFill>
                  <a:srgbClr val="252525"/>
                </a:solidFill>
                <a:effectLst/>
                <a:latin typeface="Roboto" panose="02000000000000000000" pitchFamily="2" charset="0"/>
              </a:rPr>
              <a:t>Gebelerin sürekli sırt üstü yatar pozisyonda kalmasından kaçınılmalı ve dikey pozisyonda ıkınma teşvik edilmelidir. </a:t>
            </a:r>
          </a:p>
          <a:p>
            <a:endParaRPr lang="tr-TR" dirty="0"/>
          </a:p>
        </p:txBody>
      </p:sp>
    </p:spTree>
    <p:extLst>
      <p:ext uri="{BB962C8B-B14F-4D97-AF65-F5344CB8AC3E}">
        <p14:creationId xmlns:p14="http://schemas.microsoft.com/office/powerpoint/2010/main" val="1653406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DF28D3D-6226-2F00-FA06-B4EEA1D8CCFD}"/>
              </a:ext>
            </a:extLst>
          </p:cNvPr>
          <p:cNvSpPr>
            <a:spLocks noGrp="1"/>
          </p:cNvSpPr>
          <p:nvPr>
            <p:ph idx="1"/>
          </p:nvPr>
        </p:nvSpPr>
        <p:spPr>
          <a:xfrm>
            <a:off x="593766" y="1128156"/>
            <a:ext cx="10760034" cy="5048807"/>
          </a:xfrm>
        </p:spPr>
        <p:txBody>
          <a:bodyPr>
            <a:normAutofit lnSpcReduction="10000"/>
          </a:bodyPr>
          <a:lstStyle/>
          <a:p>
            <a:pPr algn="just">
              <a:buFont typeface="+mj-lt"/>
              <a:buAutoNum type="arabicPeriod" startAt="5"/>
            </a:pPr>
            <a:r>
              <a:rPr lang="tr-TR" b="1" i="0" dirty="0">
                <a:solidFill>
                  <a:srgbClr val="252525"/>
                </a:solidFill>
                <a:effectLst/>
                <a:latin typeface="Roboto" panose="02000000000000000000" pitchFamily="2" charset="0"/>
              </a:rPr>
              <a:t>Kanıta dayalı olmayan müdahaleler rutin olarak uygulanmamalıdır.</a:t>
            </a:r>
            <a:endParaRPr lang="tr-TR" b="0" i="0" dirty="0">
              <a:solidFill>
                <a:srgbClr val="252525"/>
              </a:solidFill>
              <a:effectLst/>
              <a:latin typeface="Roboto" panose="02000000000000000000" pitchFamily="2" charset="0"/>
            </a:endParaRPr>
          </a:p>
          <a:p>
            <a:pPr algn="just">
              <a:buFont typeface="Arial" panose="020B0604020202020204" pitchFamily="34" charset="0"/>
              <a:buChar char="•"/>
            </a:pPr>
            <a:r>
              <a:rPr lang="tr-TR" b="0" i="0" dirty="0">
                <a:solidFill>
                  <a:srgbClr val="252525"/>
                </a:solidFill>
                <a:effectLst/>
                <a:latin typeface="Roboto" panose="02000000000000000000" pitchFamily="2" charset="0"/>
              </a:rPr>
              <a:t>Gebeler aç bırakılmamalı, sıvı alımı kesilmemelidir.</a:t>
            </a:r>
          </a:p>
          <a:p>
            <a:pPr algn="just">
              <a:buFont typeface="Arial" panose="020B0604020202020204" pitchFamily="34" charset="0"/>
              <a:buChar char="•"/>
            </a:pPr>
            <a:r>
              <a:rPr lang="tr-TR" b="0" i="0" dirty="0">
                <a:solidFill>
                  <a:srgbClr val="252525"/>
                </a:solidFill>
                <a:effectLst/>
                <a:latin typeface="Roboto" panose="02000000000000000000" pitchFamily="2" charset="0"/>
              </a:rPr>
              <a:t>Lavman, </a:t>
            </a:r>
            <a:r>
              <a:rPr lang="tr-TR" b="0" i="0" dirty="0" err="1">
                <a:solidFill>
                  <a:srgbClr val="252525"/>
                </a:solidFill>
                <a:effectLst/>
                <a:latin typeface="Roboto" panose="02000000000000000000" pitchFamily="2" charset="0"/>
              </a:rPr>
              <a:t>traş</a:t>
            </a:r>
            <a:r>
              <a:rPr lang="tr-TR" b="0" i="0" dirty="0">
                <a:solidFill>
                  <a:srgbClr val="252525"/>
                </a:solidFill>
                <a:effectLst/>
                <a:latin typeface="Roboto" panose="02000000000000000000" pitchFamily="2" charset="0"/>
              </a:rPr>
              <a:t> gibi işlemler rutin olarak uygulanmamalıdır.</a:t>
            </a:r>
          </a:p>
          <a:p>
            <a:pPr algn="just">
              <a:buFont typeface="Arial" panose="020B0604020202020204" pitchFamily="34" charset="0"/>
              <a:buChar char="•"/>
            </a:pPr>
            <a:r>
              <a:rPr lang="tr-TR" b="0" i="0" dirty="0">
                <a:solidFill>
                  <a:srgbClr val="252525"/>
                </a:solidFill>
                <a:effectLst/>
                <a:latin typeface="Roboto" panose="02000000000000000000" pitchFamily="2" charset="0"/>
              </a:rPr>
              <a:t>Doğum indüksiyonu rutin olarak yapılmamalı, erken </a:t>
            </a:r>
            <a:r>
              <a:rPr lang="tr-TR" b="0" i="0" dirty="0" err="1">
                <a:solidFill>
                  <a:srgbClr val="252525"/>
                </a:solidFill>
                <a:effectLst/>
                <a:latin typeface="Roboto" panose="02000000000000000000" pitchFamily="2" charset="0"/>
              </a:rPr>
              <a:t>amniyotomi</a:t>
            </a:r>
            <a:r>
              <a:rPr lang="tr-TR" b="0" i="0" dirty="0">
                <a:solidFill>
                  <a:srgbClr val="252525"/>
                </a:solidFill>
                <a:effectLst/>
                <a:latin typeface="Roboto" panose="02000000000000000000" pitchFamily="2" charset="0"/>
              </a:rPr>
              <a:t> uygulanmamalıdır.</a:t>
            </a:r>
          </a:p>
          <a:p>
            <a:pPr algn="just">
              <a:buFont typeface="Arial" panose="020B0604020202020204" pitchFamily="34" charset="0"/>
              <a:buChar char="•"/>
            </a:pPr>
            <a:r>
              <a:rPr lang="tr-TR" b="0" i="0" dirty="0">
                <a:solidFill>
                  <a:srgbClr val="252525"/>
                </a:solidFill>
                <a:effectLst/>
                <a:latin typeface="Roboto" panose="02000000000000000000" pitchFamily="2" charset="0"/>
              </a:rPr>
              <a:t>Sık tuşe, üretral kateter uygulanmamalıdır.</a:t>
            </a:r>
          </a:p>
          <a:p>
            <a:pPr algn="just">
              <a:buFont typeface="Arial" panose="020B0604020202020204" pitchFamily="34" charset="0"/>
              <a:buChar char="•"/>
            </a:pPr>
            <a:r>
              <a:rPr lang="tr-TR" b="0" i="0" dirty="0">
                <a:solidFill>
                  <a:srgbClr val="252525"/>
                </a:solidFill>
                <a:effectLst/>
                <a:latin typeface="Roboto" panose="02000000000000000000" pitchFamily="2" charset="0"/>
              </a:rPr>
              <a:t>Doğum ağrısı ile ilaçsız </a:t>
            </a:r>
            <a:r>
              <a:rPr lang="tr-TR" b="0" i="0" dirty="0" err="1">
                <a:solidFill>
                  <a:srgbClr val="252525"/>
                </a:solidFill>
                <a:effectLst/>
                <a:latin typeface="Roboto" panose="02000000000000000000" pitchFamily="2" charset="0"/>
              </a:rPr>
              <a:t>başetme</a:t>
            </a:r>
            <a:r>
              <a:rPr lang="tr-TR" b="0" i="0" dirty="0">
                <a:solidFill>
                  <a:srgbClr val="252525"/>
                </a:solidFill>
                <a:effectLst/>
                <a:latin typeface="Roboto" panose="02000000000000000000" pitchFamily="2" charset="0"/>
              </a:rPr>
              <a:t> yöntemlerinin kullanımı desteklenmelidir.</a:t>
            </a:r>
          </a:p>
          <a:p>
            <a:pPr algn="just">
              <a:buFont typeface="Arial" panose="020B0604020202020204" pitchFamily="34" charset="0"/>
              <a:buChar char="•"/>
            </a:pPr>
            <a:r>
              <a:rPr lang="tr-TR" b="0" i="0" dirty="0">
                <a:solidFill>
                  <a:srgbClr val="252525"/>
                </a:solidFill>
                <a:effectLst/>
                <a:latin typeface="Roboto" panose="02000000000000000000" pitchFamily="2" charset="0"/>
              </a:rPr>
              <a:t>Kurumun sezaryen oranı, kabul edilebilir sınırlar içerisinde olmalıdır.</a:t>
            </a:r>
          </a:p>
          <a:p>
            <a:endParaRPr lang="tr-TR" dirty="0"/>
          </a:p>
        </p:txBody>
      </p:sp>
    </p:spTree>
    <p:extLst>
      <p:ext uri="{BB962C8B-B14F-4D97-AF65-F5344CB8AC3E}">
        <p14:creationId xmlns:p14="http://schemas.microsoft.com/office/powerpoint/2010/main" val="1602763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2262DC-C138-1A56-00E0-D30BBF96979B}"/>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5532D874-6424-4B22-1B6F-F9712E871A57}"/>
              </a:ext>
            </a:extLst>
          </p:cNvPr>
          <p:cNvSpPr>
            <a:spLocks noGrp="1"/>
          </p:cNvSpPr>
          <p:nvPr>
            <p:ph idx="1"/>
          </p:nvPr>
        </p:nvSpPr>
        <p:spPr/>
        <p:txBody>
          <a:bodyPr/>
          <a:lstStyle/>
          <a:p>
            <a:pPr algn="just">
              <a:buFont typeface="+mj-lt"/>
              <a:buAutoNum type="arabicPeriod" startAt="6"/>
            </a:pPr>
            <a:r>
              <a:rPr lang="tr-TR" b="1" i="0" dirty="0">
                <a:solidFill>
                  <a:srgbClr val="252525"/>
                </a:solidFill>
                <a:effectLst/>
                <a:latin typeface="Roboto" panose="02000000000000000000" pitchFamily="2" charset="0"/>
              </a:rPr>
              <a:t>Hizmet sunumu için gerekli olan insan kaynakları ve lojistik destek optimum düzeyde olmalıdır</a:t>
            </a:r>
            <a:r>
              <a:rPr lang="tr-TR" b="0" i="0" dirty="0">
                <a:solidFill>
                  <a:srgbClr val="252525"/>
                </a:solidFill>
                <a:effectLst/>
                <a:latin typeface="Roboto" panose="02000000000000000000" pitchFamily="2" charset="0"/>
              </a:rPr>
              <a:t>.</a:t>
            </a:r>
          </a:p>
          <a:p>
            <a:pPr algn="just">
              <a:buFont typeface="Arial" panose="020B0604020202020204" pitchFamily="34" charset="0"/>
              <a:buChar char="•"/>
            </a:pPr>
            <a:r>
              <a:rPr lang="tr-TR" b="0" i="0" dirty="0">
                <a:solidFill>
                  <a:srgbClr val="252525"/>
                </a:solidFill>
                <a:effectLst/>
                <a:latin typeface="Roboto" panose="02000000000000000000" pitchFamily="2" charset="0"/>
              </a:rPr>
              <a:t>Bütün hizmetler yeterli sayıda ve donanımlı personel tarafından verilmelidir.</a:t>
            </a:r>
          </a:p>
          <a:p>
            <a:pPr algn="just">
              <a:buFont typeface="Arial" panose="020B0604020202020204" pitchFamily="34" charset="0"/>
              <a:buChar char="•"/>
            </a:pPr>
            <a:r>
              <a:rPr lang="tr-TR" b="0" i="0" dirty="0">
                <a:solidFill>
                  <a:srgbClr val="252525"/>
                </a:solidFill>
                <a:effectLst/>
                <a:latin typeface="Roboto" panose="02000000000000000000" pitchFamily="2" charset="0"/>
              </a:rPr>
              <a:t>Gerekli ekipman ve sarf malzemeleri optimal düzeyde karşılanmalı, tedarik ve bakımlarında süreklilik sağlanmalıdır.</a:t>
            </a:r>
          </a:p>
          <a:p>
            <a:endParaRPr lang="tr-TR" dirty="0"/>
          </a:p>
        </p:txBody>
      </p:sp>
    </p:spTree>
    <p:extLst>
      <p:ext uri="{BB962C8B-B14F-4D97-AF65-F5344CB8AC3E}">
        <p14:creationId xmlns:p14="http://schemas.microsoft.com/office/powerpoint/2010/main" val="2973349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45F2567-7A11-57C5-AAE5-2E8105C27B7F}"/>
              </a:ext>
            </a:extLst>
          </p:cNvPr>
          <p:cNvSpPr>
            <a:spLocks noGrp="1"/>
          </p:cNvSpPr>
          <p:nvPr>
            <p:ph idx="1"/>
          </p:nvPr>
        </p:nvSpPr>
        <p:spPr>
          <a:xfrm>
            <a:off x="771896" y="1460665"/>
            <a:ext cx="10581904" cy="4716298"/>
          </a:xfrm>
        </p:spPr>
        <p:txBody>
          <a:bodyPr/>
          <a:lstStyle/>
          <a:p>
            <a:pPr algn="just">
              <a:buFont typeface="+mj-lt"/>
              <a:buAutoNum type="arabicPeriod" startAt="7"/>
            </a:pPr>
            <a:r>
              <a:rPr lang="tr-TR" b="1" i="0" dirty="0">
                <a:solidFill>
                  <a:srgbClr val="252525"/>
                </a:solidFill>
                <a:effectLst/>
                <a:latin typeface="Roboto" panose="02000000000000000000" pitchFamily="2" charset="0"/>
              </a:rPr>
              <a:t>Acil obstetrik durumlarda sevk kriterlerine uyulmalıdır.</a:t>
            </a:r>
            <a:endParaRPr lang="tr-TR" b="0" i="0" dirty="0">
              <a:solidFill>
                <a:srgbClr val="252525"/>
              </a:solidFill>
              <a:effectLst/>
              <a:latin typeface="Roboto" panose="02000000000000000000" pitchFamily="2" charset="0"/>
            </a:endParaRPr>
          </a:p>
          <a:p>
            <a:pPr algn="just">
              <a:buFont typeface="Arial" panose="020B0604020202020204" pitchFamily="34" charset="0"/>
              <a:buChar char="•"/>
            </a:pPr>
            <a:r>
              <a:rPr lang="tr-TR" b="0" i="0" dirty="0">
                <a:solidFill>
                  <a:srgbClr val="252525"/>
                </a:solidFill>
                <a:effectLst/>
                <a:latin typeface="Roboto" panose="02000000000000000000" pitchFamily="2" charset="0"/>
              </a:rPr>
              <a:t>Acil obstetrik durumlarda gerekli tıbbi müdahale gecikmeksizin yapılmalıdır.</a:t>
            </a:r>
          </a:p>
          <a:p>
            <a:pPr algn="just">
              <a:buFont typeface="Arial" panose="020B0604020202020204" pitchFamily="34" charset="0"/>
              <a:buChar char="•"/>
            </a:pPr>
            <a:r>
              <a:rPr lang="tr-TR" b="0" i="0" dirty="0">
                <a:solidFill>
                  <a:srgbClr val="252525"/>
                </a:solidFill>
                <a:effectLst/>
                <a:latin typeface="Roboto" panose="02000000000000000000" pitchFamily="2" charset="0"/>
              </a:rPr>
              <a:t>Sevk gerektiğinde hasta stabilize edildikten sonra sevk edilmelidir.</a:t>
            </a:r>
          </a:p>
          <a:p>
            <a:pPr algn="just">
              <a:buFont typeface="Arial" panose="020B0604020202020204" pitchFamily="34" charset="0"/>
              <a:buChar char="•"/>
            </a:pPr>
            <a:r>
              <a:rPr lang="tr-TR" b="0" i="0" dirty="0">
                <a:solidFill>
                  <a:srgbClr val="252525"/>
                </a:solidFill>
                <a:effectLst/>
                <a:latin typeface="Roboto" panose="02000000000000000000" pitchFamily="2" charset="0"/>
              </a:rPr>
              <a:t>Sevk, 112 ile irtibata geçilerek yapılmalıdır.</a:t>
            </a:r>
          </a:p>
          <a:p>
            <a:pPr algn="just">
              <a:buFont typeface="Arial" panose="020B0604020202020204" pitchFamily="34" charset="0"/>
              <a:buChar char="•"/>
            </a:pPr>
            <a:r>
              <a:rPr lang="tr-TR" b="0" i="0" dirty="0">
                <a:solidFill>
                  <a:srgbClr val="252525"/>
                </a:solidFill>
                <a:effectLst/>
                <a:latin typeface="Roboto" panose="02000000000000000000" pitchFamily="2" charset="0"/>
              </a:rPr>
              <a:t>Sevk edilen kurumdan vakalarla ilgili bilgi alınmalı ve bilgiler kayıt edilmelidir.</a:t>
            </a:r>
          </a:p>
          <a:p>
            <a:endParaRPr lang="tr-TR" dirty="0"/>
          </a:p>
        </p:txBody>
      </p:sp>
    </p:spTree>
    <p:extLst>
      <p:ext uri="{BB962C8B-B14F-4D97-AF65-F5344CB8AC3E}">
        <p14:creationId xmlns:p14="http://schemas.microsoft.com/office/powerpoint/2010/main" val="3222220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C32F0C-1536-6A4B-5795-EA3F125CB24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6AA2718-F6A9-B639-D2D0-252B2B17A65E}"/>
              </a:ext>
            </a:extLst>
          </p:cNvPr>
          <p:cNvSpPr>
            <a:spLocks noGrp="1"/>
          </p:cNvSpPr>
          <p:nvPr>
            <p:ph idx="1"/>
          </p:nvPr>
        </p:nvSpPr>
        <p:spPr/>
        <p:txBody>
          <a:bodyPr/>
          <a:lstStyle/>
          <a:p>
            <a:pPr algn="just">
              <a:buFont typeface="+mj-lt"/>
              <a:buAutoNum type="arabicPeriod" startAt="8"/>
            </a:pPr>
            <a:r>
              <a:rPr lang="tr-TR" b="1" i="0" dirty="0">
                <a:solidFill>
                  <a:srgbClr val="252525"/>
                </a:solidFill>
                <a:effectLst/>
                <a:latin typeface="Roboto" panose="02000000000000000000" pitchFamily="2" charset="0"/>
              </a:rPr>
              <a:t>Doğum hizmeti anne ve bebek odaklı olmalıdı</a:t>
            </a:r>
            <a:r>
              <a:rPr lang="tr-TR" b="0" i="0" dirty="0">
                <a:solidFill>
                  <a:srgbClr val="252525"/>
                </a:solidFill>
                <a:effectLst/>
                <a:latin typeface="Roboto" panose="02000000000000000000" pitchFamily="2" charset="0"/>
              </a:rPr>
              <a:t>r.</a:t>
            </a:r>
          </a:p>
          <a:p>
            <a:pPr algn="just">
              <a:buFont typeface="Arial" panose="020B0604020202020204" pitchFamily="34" charset="0"/>
              <a:buChar char="•"/>
            </a:pPr>
            <a:r>
              <a:rPr lang="tr-TR" b="0" i="0" dirty="0">
                <a:solidFill>
                  <a:srgbClr val="252525"/>
                </a:solidFill>
                <a:effectLst/>
                <a:latin typeface="Roboto" panose="02000000000000000000" pitchFamily="2" charset="0"/>
              </a:rPr>
              <a:t>Bebek Dostu Hastane kriterlerine uyulmalıdır.</a:t>
            </a:r>
          </a:p>
          <a:p>
            <a:pPr algn="just">
              <a:buFont typeface="Arial" panose="020B0604020202020204" pitchFamily="34" charset="0"/>
              <a:buChar char="•"/>
            </a:pPr>
            <a:r>
              <a:rPr lang="tr-TR" b="0" i="0" dirty="0">
                <a:solidFill>
                  <a:srgbClr val="252525"/>
                </a:solidFill>
                <a:effectLst/>
                <a:latin typeface="Roboto" panose="02000000000000000000" pitchFamily="2" charset="0"/>
              </a:rPr>
              <a:t>Anne, baba ve aile bireylerinin doğan bebeği kucaklarına almaları ve dokunmalarına olanak sağlanmalıdır.</a:t>
            </a:r>
          </a:p>
          <a:p>
            <a:pPr algn="just">
              <a:buFont typeface="Arial" panose="020B0604020202020204" pitchFamily="34" charset="0"/>
              <a:buChar char="•"/>
            </a:pPr>
            <a:r>
              <a:rPr lang="tr-TR" b="0" i="0" dirty="0">
                <a:solidFill>
                  <a:srgbClr val="252525"/>
                </a:solidFill>
                <a:effectLst/>
                <a:latin typeface="Roboto" panose="02000000000000000000" pitchFamily="2" charset="0"/>
              </a:rPr>
              <a:t>Lohusanın normal doğum sonrası en az 24, sezaryen sonrası en az 48 saat hastanede kalması sağlanmalıdır.</a:t>
            </a:r>
          </a:p>
          <a:p>
            <a:endParaRPr lang="tr-TR" dirty="0"/>
          </a:p>
        </p:txBody>
      </p:sp>
    </p:spTree>
    <p:extLst>
      <p:ext uri="{BB962C8B-B14F-4D97-AF65-F5344CB8AC3E}">
        <p14:creationId xmlns:p14="http://schemas.microsoft.com/office/powerpoint/2010/main" val="323948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D2C7B7-4B9F-91FB-59FB-8543D560BBC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0EBB751-3A94-82CC-2EEF-90A456FF50F3}"/>
              </a:ext>
            </a:extLst>
          </p:cNvPr>
          <p:cNvSpPr>
            <a:spLocks noGrp="1"/>
          </p:cNvSpPr>
          <p:nvPr>
            <p:ph idx="1"/>
          </p:nvPr>
        </p:nvSpPr>
        <p:spPr/>
        <p:txBody>
          <a:bodyPr/>
          <a:lstStyle/>
          <a:p>
            <a:pPr algn="just">
              <a:buFont typeface="+mj-lt"/>
              <a:buAutoNum type="arabicPeriod" startAt="9"/>
            </a:pPr>
            <a:r>
              <a:rPr lang="tr-TR" b="1" i="0" dirty="0">
                <a:solidFill>
                  <a:srgbClr val="252525"/>
                </a:solidFill>
                <a:effectLst/>
                <a:latin typeface="Roboto" panose="02000000000000000000" pitchFamily="2" charset="0"/>
              </a:rPr>
              <a:t>Hizmet sunanların bilgi ve beceri kapasitesini güçlendirmeye yönelik eğitimler planlanmalı ve uygulanmalıdır.</a:t>
            </a:r>
            <a:endParaRPr lang="tr-TR" b="0" i="0" dirty="0">
              <a:solidFill>
                <a:srgbClr val="252525"/>
              </a:solidFill>
              <a:effectLst/>
              <a:latin typeface="Roboto" panose="02000000000000000000" pitchFamily="2" charset="0"/>
            </a:endParaRPr>
          </a:p>
          <a:p>
            <a:pPr algn="just">
              <a:buFont typeface="Arial" panose="020B0604020202020204" pitchFamily="34" charset="0"/>
              <a:buChar char="•"/>
            </a:pPr>
            <a:r>
              <a:rPr lang="tr-TR" b="0" i="0" dirty="0">
                <a:solidFill>
                  <a:srgbClr val="252525"/>
                </a:solidFill>
                <a:effectLst/>
                <a:latin typeface="Roboto" panose="02000000000000000000" pitchFamily="2" charset="0"/>
              </a:rPr>
              <a:t>Hizmet içi eğitimlerin sürekliliği sağlanmalıdır.</a:t>
            </a:r>
          </a:p>
          <a:p>
            <a:pPr algn="just">
              <a:buFont typeface="Arial" panose="020B0604020202020204" pitchFamily="34" charset="0"/>
              <a:buChar char="•"/>
            </a:pPr>
            <a:r>
              <a:rPr lang="tr-TR" b="0" i="0" dirty="0">
                <a:solidFill>
                  <a:srgbClr val="252525"/>
                </a:solidFill>
                <a:effectLst/>
                <a:latin typeface="Roboto" panose="02000000000000000000" pitchFamily="2" charset="0"/>
              </a:rPr>
              <a:t>Çalışan tüm personelin Anne Dostu Hastane kriterleri konusunda bilgilendirilmesi ve bu kriterleri benimsemeleri sağlanmalıdır.</a:t>
            </a:r>
          </a:p>
          <a:p>
            <a:pPr algn="just">
              <a:buFont typeface="Arial" panose="020B0604020202020204" pitchFamily="34" charset="0"/>
              <a:buChar char="•"/>
            </a:pPr>
            <a:r>
              <a:rPr lang="tr-TR" b="0" i="0" dirty="0">
                <a:solidFill>
                  <a:srgbClr val="252525"/>
                </a:solidFill>
                <a:effectLst/>
                <a:latin typeface="Roboto" panose="02000000000000000000" pitchFamily="2" charset="0"/>
              </a:rPr>
              <a:t>Anne Dostu Hastane çalışanlarının mesleki ve bilimsel kapasitelerinin gelişmesini sağlayacak bilimsel çalışmalar yapmaları ve bilimsel toplantılara katılımları teşvik edilmelidir.</a:t>
            </a:r>
          </a:p>
          <a:p>
            <a:endParaRPr lang="tr-TR" dirty="0"/>
          </a:p>
        </p:txBody>
      </p:sp>
    </p:spTree>
    <p:extLst>
      <p:ext uri="{BB962C8B-B14F-4D97-AF65-F5344CB8AC3E}">
        <p14:creationId xmlns:p14="http://schemas.microsoft.com/office/powerpoint/2010/main" val="40294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6FC1DE2-1D5A-6E18-D331-7B9FD5A8A13F}"/>
              </a:ext>
            </a:extLst>
          </p:cNvPr>
          <p:cNvSpPr>
            <a:spLocks noGrp="1"/>
          </p:cNvSpPr>
          <p:nvPr>
            <p:ph idx="1"/>
          </p:nvPr>
        </p:nvSpPr>
        <p:spPr>
          <a:xfrm>
            <a:off x="783771" y="1377538"/>
            <a:ext cx="10570029" cy="4799425"/>
          </a:xfrm>
        </p:spPr>
        <p:txBody>
          <a:bodyPr/>
          <a:lstStyle/>
          <a:p>
            <a:pPr marL="0" indent="0">
              <a:buNone/>
            </a:pPr>
            <a:r>
              <a:rPr lang="tr-TR" b="1" dirty="0"/>
              <a:t>10. Verilen hizmetlerle ilgili gerekli kayıtlar tutulmalı ve düzenli aralıklarla analizleri yapılarak hizmetlerin geliştirilmesinde kullanılmalıdır.</a:t>
            </a:r>
          </a:p>
          <a:p>
            <a:r>
              <a:rPr lang="tr-TR" dirty="0"/>
              <a:t>Hizmetlerin nitelik ve niceliğine yönelik kayıtlar elektronik ortamda, düzenli ve doğru bir şekilde tutulmalıdır.</a:t>
            </a:r>
          </a:p>
          <a:p>
            <a:r>
              <a:rPr lang="tr-TR" dirty="0"/>
              <a:t>Doğum hizmetleri ile ilgili topluma yönelik yazılı ve görsel materyaller, veriler ve bilgiler hastanelerin web sayfasında bulunmalı ve ulaşılabilir olmalıdır.</a:t>
            </a:r>
          </a:p>
        </p:txBody>
      </p:sp>
    </p:spTree>
    <p:extLst>
      <p:ext uri="{BB962C8B-B14F-4D97-AF65-F5344CB8AC3E}">
        <p14:creationId xmlns:p14="http://schemas.microsoft.com/office/powerpoint/2010/main" val="3824681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4DE180-4A76-221C-EC20-AED60CDE1D00}"/>
              </a:ext>
            </a:extLst>
          </p:cNvPr>
          <p:cNvSpPr>
            <a:spLocks noGrp="1"/>
          </p:cNvSpPr>
          <p:nvPr>
            <p:ph type="title"/>
          </p:nvPr>
        </p:nvSpPr>
        <p:spPr/>
        <p:txBody>
          <a:bodyPr/>
          <a:lstStyle/>
          <a:p>
            <a:br>
              <a:rPr lang="tr-TR" sz="1800" b="0" i="0" u="none" strike="noStrike" baseline="0" dirty="0">
                <a:solidFill>
                  <a:srgbClr val="000000"/>
                </a:solidFill>
                <a:latin typeface="Calibri" panose="020F0502020204030204" pitchFamily="34" charset="0"/>
              </a:rPr>
            </a:br>
            <a:br>
              <a:rPr lang="tr-TR" sz="1800" b="0" i="0" u="none" strike="noStrike" baseline="0" dirty="0">
                <a:latin typeface="Calibri" panose="020F0502020204030204" pitchFamily="34" charset="0"/>
              </a:rPr>
            </a:br>
            <a:r>
              <a:rPr lang="tr-TR" sz="2400" b="1" i="0" u="none" strike="noStrike" baseline="0" dirty="0">
                <a:latin typeface="Calibri" panose="020F0502020204030204" pitchFamily="34" charset="0"/>
              </a:rPr>
              <a:t>SAĞLIK BAKANLIĞI ANNE DOSTU HASTANE DEĞERLENDİRMECİ REHBERİ (2018)</a:t>
            </a:r>
            <a:endParaRPr lang="tr-TR" dirty="0"/>
          </a:p>
        </p:txBody>
      </p:sp>
      <p:sp>
        <p:nvSpPr>
          <p:cNvPr id="3" name="İçerik Yer Tutucusu 2">
            <a:extLst>
              <a:ext uri="{FF2B5EF4-FFF2-40B4-BE49-F238E27FC236}">
                <a16:creationId xmlns:a16="http://schemas.microsoft.com/office/drawing/2014/main" id="{25B2A67F-C40C-CF0E-A967-682670E2C5D9}"/>
              </a:ext>
            </a:extLst>
          </p:cNvPr>
          <p:cNvSpPr>
            <a:spLocks noGrp="1"/>
          </p:cNvSpPr>
          <p:nvPr>
            <p:ph idx="1"/>
          </p:nvPr>
        </p:nvSpPr>
        <p:spPr/>
        <p:txBody>
          <a:bodyPr>
            <a:normAutofit/>
          </a:bodyPr>
          <a:lstStyle/>
          <a:p>
            <a:pPr algn="just"/>
            <a:r>
              <a:rPr lang="tr-TR" sz="2400" dirty="0">
                <a:latin typeface="Times New Roman" panose="02020603050405020304" pitchFamily="18" charset="0"/>
                <a:cs typeface="Times New Roman" panose="02020603050405020304" pitchFamily="18" charset="0"/>
              </a:rPr>
              <a:t>Bu rehber, hastanelerimizin unvan alma aşamasında ilk değerlendirmeleri ve sonrasında izlemlerinin yapılması süreçlerinde yol gösterici olması amacıyla oluşturulmuştur. Bu rehber ile Bakanlığımız </a:t>
            </a:r>
            <a:r>
              <a:rPr lang="tr-TR" sz="2400" b="1" dirty="0">
                <a:latin typeface="Times New Roman" panose="02020603050405020304" pitchFamily="18" charset="0"/>
                <a:cs typeface="Times New Roman" panose="02020603050405020304" pitchFamily="18" charset="0"/>
              </a:rPr>
              <a:t>“Anne Dostu Hastane Eğitimci ve Değerlendirmeci Eğitimi” </a:t>
            </a:r>
            <a:r>
              <a:rPr lang="tr-TR" sz="2400" dirty="0" err="1">
                <a:latin typeface="Times New Roman" panose="02020603050405020304" pitchFamily="18" charset="0"/>
                <a:cs typeface="Times New Roman" panose="02020603050405020304" pitchFamily="18" charset="0"/>
              </a:rPr>
              <a:t>ni</a:t>
            </a:r>
            <a:r>
              <a:rPr lang="tr-TR" sz="2400" dirty="0">
                <a:latin typeface="Times New Roman" panose="02020603050405020304" pitchFamily="18" charset="0"/>
                <a:cs typeface="Times New Roman" panose="02020603050405020304" pitchFamily="18" charset="0"/>
              </a:rPr>
              <a:t> tamamlayarak değerlendirmeci olan sağlık çalışanlarımız ihtiyaç duydukları bilgilere erişebileceklerdir.</a:t>
            </a:r>
          </a:p>
          <a:p>
            <a:pPr algn="just"/>
            <a:r>
              <a:rPr lang="tr-TR" sz="2400" b="0" i="0" u="none" strike="noStrike" baseline="0" dirty="0">
                <a:solidFill>
                  <a:srgbClr val="000000"/>
                </a:solidFill>
                <a:latin typeface="Times New Roman" panose="02020603050405020304" pitchFamily="18" charset="0"/>
                <a:cs typeface="Times New Roman" panose="02020603050405020304" pitchFamily="18" charset="0"/>
              </a:rPr>
              <a:t>Bu rehberin amacı, yataklı tedavi kuruluşlarında anne sağlığı hizmetlerinin geliştirilmesini hedefleyen “Anne Dostu Hastane Programı” kapsamında yapılacak kurum ziyaretleri sırasında kullanılacak değerlendirme formları konusunda değerlendirme ekibinin gerekli bilgiye sahip olmasını sağlamaktır.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20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86594F-7C49-F4D9-91DC-A3F54C72B23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9CB8AA9-6934-8FCD-EE97-C91B585917F1}"/>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E245054E-0AB2-BC82-132C-D826663642E0}"/>
              </a:ext>
            </a:extLst>
          </p:cNvPr>
          <p:cNvPicPr>
            <a:picLocks noChangeAspect="1"/>
          </p:cNvPicPr>
          <p:nvPr/>
        </p:nvPicPr>
        <p:blipFill>
          <a:blip r:embed="rId2"/>
          <a:stretch>
            <a:fillRect/>
          </a:stretch>
        </p:blipFill>
        <p:spPr>
          <a:xfrm>
            <a:off x="3409575" y="237679"/>
            <a:ext cx="5372850" cy="6382641"/>
          </a:xfrm>
          <a:prstGeom prst="rect">
            <a:avLst/>
          </a:prstGeom>
        </p:spPr>
      </p:pic>
    </p:spTree>
    <p:extLst>
      <p:ext uri="{BB962C8B-B14F-4D97-AF65-F5344CB8AC3E}">
        <p14:creationId xmlns:p14="http://schemas.microsoft.com/office/powerpoint/2010/main" val="3564207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72D771-8557-2809-2C07-0726BE0EA5A0}"/>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Anne Dostu Hastane Programı</a:t>
            </a:r>
          </a:p>
        </p:txBody>
      </p:sp>
      <p:sp>
        <p:nvSpPr>
          <p:cNvPr id="3" name="İçerik Yer Tutucusu 2">
            <a:extLst>
              <a:ext uri="{FF2B5EF4-FFF2-40B4-BE49-F238E27FC236}">
                <a16:creationId xmlns:a16="http://schemas.microsoft.com/office/drawing/2014/main" id="{71F81758-89B3-5EED-83E5-E403265EC535}"/>
              </a:ext>
            </a:extLst>
          </p:cNvPr>
          <p:cNvSpPr>
            <a:spLocks noGrp="1"/>
          </p:cNvSpPr>
          <p:nvPr>
            <p:ph idx="1"/>
          </p:nvPr>
        </p:nvSpPr>
        <p:spPr/>
        <p:txBody>
          <a:bodyPr/>
          <a:lstStyle/>
          <a:p>
            <a:pPr algn="just"/>
            <a:r>
              <a:rPr lang="tr-TR" b="0" i="0" dirty="0">
                <a:solidFill>
                  <a:srgbClr val="252525"/>
                </a:solidFill>
                <a:effectLst/>
                <a:latin typeface="Roboto" panose="02000000000000000000" pitchFamily="2" charset="0"/>
              </a:rPr>
              <a:t>Programın amacı; anne sağlığı hizmetlerinin niteliğini ve niceliğini artırarak anne adaylarının güvenli, kaliteli doğum hizmetine ulaşmalarını sağlamaktır.</a:t>
            </a:r>
          </a:p>
          <a:p>
            <a:pPr algn="just"/>
            <a:r>
              <a:rPr lang="tr-TR" b="0" i="0" dirty="0">
                <a:solidFill>
                  <a:srgbClr val="252525"/>
                </a:solidFill>
                <a:effectLst/>
                <a:latin typeface="Roboto" panose="02000000000000000000" pitchFamily="2" charset="0"/>
              </a:rPr>
              <a:t>Anne, bebek ve aile dostu modelde, mahremiyete dayalı tek kişilik “Doğum Üniteleri” </a:t>
            </a:r>
            <a:r>
              <a:rPr lang="tr-TR" b="0" i="0" dirty="0" err="1">
                <a:solidFill>
                  <a:srgbClr val="252525"/>
                </a:solidFill>
                <a:effectLst/>
                <a:latin typeface="Roboto" panose="02000000000000000000" pitchFamily="2" charset="0"/>
              </a:rPr>
              <a:t>nin</a:t>
            </a:r>
            <a:r>
              <a:rPr lang="tr-TR" b="0" i="0" dirty="0">
                <a:solidFill>
                  <a:srgbClr val="252525"/>
                </a:solidFill>
                <a:effectLst/>
                <a:latin typeface="Roboto" panose="02000000000000000000" pitchFamily="2" charset="0"/>
              </a:rPr>
              <a:t> oluşturulması esas alınmıştır. Normal doğumu özendirmek, müdahale oranlarını azaltmak hedeflenmektedir. Yanında uygun bir refakatçi ile gebeler kendilerini rahat, ev ortamında hissedebilmeli, hareket özgürlüğü sağlanabilmelidir. </a:t>
            </a:r>
          </a:p>
          <a:p>
            <a:endParaRPr lang="tr-TR" dirty="0"/>
          </a:p>
        </p:txBody>
      </p:sp>
    </p:spTree>
    <p:extLst>
      <p:ext uri="{BB962C8B-B14F-4D97-AF65-F5344CB8AC3E}">
        <p14:creationId xmlns:p14="http://schemas.microsoft.com/office/powerpoint/2010/main" val="410554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48284E-5076-F474-DDCF-C7BFC2F6F748}"/>
              </a:ext>
            </a:extLst>
          </p:cNvPr>
          <p:cNvSpPr>
            <a:spLocks noGrp="1"/>
          </p:cNvSpPr>
          <p:nvPr>
            <p:ph type="title"/>
          </p:nvPr>
        </p:nvSpPr>
        <p:spPr/>
        <p:txBody>
          <a:bodyPr>
            <a:normAutofit/>
          </a:bodyPr>
          <a:lstStyle/>
          <a:p>
            <a:r>
              <a:rPr lang="tr-TR" sz="2000" b="1" i="0" u="none" strike="noStrike" baseline="0" dirty="0">
                <a:solidFill>
                  <a:srgbClr val="000000"/>
                </a:solidFill>
                <a:latin typeface="Calibri" panose="020F0502020204030204" pitchFamily="34" charset="0"/>
              </a:rPr>
              <a:t>ANNE DOSTU HASTANE EĞİTİMCİ REHBERİ </a:t>
            </a:r>
            <a:endParaRPr lang="tr-TR" sz="4800" dirty="0"/>
          </a:p>
        </p:txBody>
      </p:sp>
      <p:sp>
        <p:nvSpPr>
          <p:cNvPr id="3" name="İçerik Yer Tutucusu 2">
            <a:extLst>
              <a:ext uri="{FF2B5EF4-FFF2-40B4-BE49-F238E27FC236}">
                <a16:creationId xmlns:a16="http://schemas.microsoft.com/office/drawing/2014/main" id="{C8D12616-007B-4748-58FB-30E8505B3CB4}"/>
              </a:ext>
            </a:extLst>
          </p:cNvPr>
          <p:cNvSpPr>
            <a:spLocks noGrp="1"/>
          </p:cNvSpPr>
          <p:nvPr>
            <p:ph idx="1"/>
          </p:nvPr>
        </p:nvSpPr>
        <p:spPr/>
        <p:txBody>
          <a:bodyPr/>
          <a:lstStyle/>
          <a:p>
            <a:endParaRPr lang="tr-TR" dirty="0"/>
          </a:p>
        </p:txBody>
      </p:sp>
      <p:pic>
        <p:nvPicPr>
          <p:cNvPr id="5" name="Resim 4">
            <a:extLst>
              <a:ext uri="{FF2B5EF4-FFF2-40B4-BE49-F238E27FC236}">
                <a16:creationId xmlns:a16="http://schemas.microsoft.com/office/drawing/2014/main" id="{95AC62C8-C572-8836-B6B0-BE05564ED289}"/>
              </a:ext>
            </a:extLst>
          </p:cNvPr>
          <p:cNvPicPr>
            <a:picLocks noChangeAspect="1"/>
          </p:cNvPicPr>
          <p:nvPr/>
        </p:nvPicPr>
        <p:blipFill>
          <a:blip r:embed="rId2"/>
          <a:stretch>
            <a:fillRect/>
          </a:stretch>
        </p:blipFill>
        <p:spPr>
          <a:xfrm>
            <a:off x="5717514" y="83128"/>
            <a:ext cx="5195909" cy="6921276"/>
          </a:xfrm>
          <a:prstGeom prst="rect">
            <a:avLst/>
          </a:prstGeom>
        </p:spPr>
      </p:pic>
      <p:pic>
        <p:nvPicPr>
          <p:cNvPr id="7" name="Resim 6">
            <a:extLst>
              <a:ext uri="{FF2B5EF4-FFF2-40B4-BE49-F238E27FC236}">
                <a16:creationId xmlns:a16="http://schemas.microsoft.com/office/drawing/2014/main" id="{96C3CF40-8FD4-70C4-8D96-78DE70EFDA9C}"/>
              </a:ext>
            </a:extLst>
          </p:cNvPr>
          <p:cNvPicPr>
            <a:picLocks noChangeAspect="1"/>
          </p:cNvPicPr>
          <p:nvPr/>
        </p:nvPicPr>
        <p:blipFill>
          <a:blip r:embed="rId3"/>
          <a:stretch>
            <a:fillRect/>
          </a:stretch>
        </p:blipFill>
        <p:spPr>
          <a:xfrm>
            <a:off x="1278577" y="1972685"/>
            <a:ext cx="2189018" cy="2189018"/>
          </a:xfrm>
          <a:prstGeom prst="rect">
            <a:avLst/>
          </a:prstGeom>
        </p:spPr>
      </p:pic>
    </p:spTree>
    <p:extLst>
      <p:ext uri="{BB962C8B-B14F-4D97-AF65-F5344CB8AC3E}">
        <p14:creationId xmlns:p14="http://schemas.microsoft.com/office/powerpoint/2010/main" val="4270268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218901-CF77-9030-E8BE-E9B6055AB49B}"/>
              </a:ext>
            </a:extLst>
          </p:cNvPr>
          <p:cNvSpPr>
            <a:spLocks noGrp="1"/>
          </p:cNvSpPr>
          <p:nvPr>
            <p:ph type="title"/>
          </p:nvPr>
        </p:nvSpPr>
        <p:spPr/>
        <p:txBody>
          <a:bodyPr/>
          <a:lstStyle/>
          <a:p>
            <a:br>
              <a:rPr lang="tr-TR" sz="1800" b="0" i="0" u="none" strike="noStrike" baseline="0" dirty="0">
                <a:solidFill>
                  <a:srgbClr val="000000"/>
                </a:solidFill>
                <a:latin typeface="Calibri" panose="020F0502020204030204" pitchFamily="34" charset="0"/>
              </a:rPr>
            </a:br>
            <a:r>
              <a:rPr lang="fi-FI" sz="1800" b="0" i="0" u="none" strike="noStrike" baseline="0" dirty="0">
                <a:solidFill>
                  <a:srgbClr val="000000"/>
                </a:solidFill>
                <a:latin typeface="Calibri" panose="020F0502020204030204" pitchFamily="34" charset="0"/>
              </a:rPr>
              <a:t> </a:t>
            </a:r>
            <a:r>
              <a:rPr lang="fi-FI" sz="2000" b="1" i="0" u="none" strike="noStrike" baseline="0" dirty="0">
                <a:solidFill>
                  <a:srgbClr val="000000"/>
                </a:solidFill>
                <a:latin typeface="Calibri" panose="020F0502020204030204" pitchFamily="34" charset="0"/>
              </a:rPr>
              <a:t>ANNE DOSTU HASTANE KATILIMCI REHBERİ </a:t>
            </a:r>
            <a:endParaRPr lang="tr-TR" dirty="0"/>
          </a:p>
        </p:txBody>
      </p:sp>
      <p:sp>
        <p:nvSpPr>
          <p:cNvPr id="3" name="İçerik Yer Tutucusu 2">
            <a:extLst>
              <a:ext uri="{FF2B5EF4-FFF2-40B4-BE49-F238E27FC236}">
                <a16:creationId xmlns:a16="http://schemas.microsoft.com/office/drawing/2014/main" id="{3DEBDA21-CC40-06C9-0EEA-FAFE2D4DE3C0}"/>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89ABA181-12F6-EA94-4BF0-ACA3F71A64F2}"/>
              </a:ext>
            </a:extLst>
          </p:cNvPr>
          <p:cNvPicPr>
            <a:picLocks noChangeAspect="1"/>
          </p:cNvPicPr>
          <p:nvPr/>
        </p:nvPicPr>
        <p:blipFill>
          <a:blip r:embed="rId2"/>
          <a:stretch>
            <a:fillRect/>
          </a:stretch>
        </p:blipFill>
        <p:spPr>
          <a:xfrm>
            <a:off x="5990968" y="209612"/>
            <a:ext cx="4584673" cy="5967351"/>
          </a:xfrm>
          <a:prstGeom prst="rect">
            <a:avLst/>
          </a:prstGeom>
        </p:spPr>
      </p:pic>
    </p:spTree>
    <p:extLst>
      <p:ext uri="{BB962C8B-B14F-4D97-AF65-F5344CB8AC3E}">
        <p14:creationId xmlns:p14="http://schemas.microsoft.com/office/powerpoint/2010/main" val="3763889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793119-FE27-417E-8F9E-D3682DC9CD1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AFF3362-2487-7B53-FA37-5AF4706FF519}"/>
              </a:ext>
            </a:extLst>
          </p:cNvPr>
          <p:cNvSpPr>
            <a:spLocks noGrp="1"/>
          </p:cNvSpPr>
          <p:nvPr>
            <p:ph idx="1"/>
          </p:nvPr>
        </p:nvSpPr>
        <p:spPr/>
        <p:txBody>
          <a:bodyPr/>
          <a:lstStyle/>
          <a:p>
            <a:r>
              <a:rPr lang="tr-TR" dirty="0"/>
              <a:t>2024 güncel anne dostu hastane </a:t>
            </a:r>
            <a:r>
              <a:rPr lang="tr-TR" dirty="0" err="1"/>
              <a:t>ünvanı</a:t>
            </a:r>
            <a:r>
              <a:rPr lang="tr-TR" dirty="0"/>
              <a:t> alan 154 hastane bulunmaktadır. Çeşitli iller arasında 2015 yılında ilk anne dostu hastane olan iller Manisa, Bursa, İzmir bulunmaktadır. </a:t>
            </a:r>
          </a:p>
          <a:p>
            <a:endParaRPr lang="tr-TR" dirty="0"/>
          </a:p>
          <a:p>
            <a:r>
              <a:rPr lang="tr-TR" dirty="0"/>
              <a:t>18.12.2024 tarihinde Kahramanmaraş Pazarcık Devlet Hastanesi de anne dostu hastanesi </a:t>
            </a:r>
            <a:r>
              <a:rPr lang="tr-TR" dirty="0" err="1"/>
              <a:t>ünvanını</a:t>
            </a:r>
            <a:r>
              <a:rPr lang="tr-TR" dirty="0"/>
              <a:t> almaya hak kazanmıştır</a:t>
            </a:r>
          </a:p>
        </p:txBody>
      </p:sp>
      <p:pic>
        <p:nvPicPr>
          <p:cNvPr id="5" name="Resim 4">
            <a:extLst>
              <a:ext uri="{FF2B5EF4-FFF2-40B4-BE49-F238E27FC236}">
                <a16:creationId xmlns:a16="http://schemas.microsoft.com/office/drawing/2014/main" id="{A99A402C-7D98-4518-55B1-399AF2DC5F4F}"/>
              </a:ext>
            </a:extLst>
          </p:cNvPr>
          <p:cNvPicPr>
            <a:picLocks noChangeAspect="1"/>
          </p:cNvPicPr>
          <p:nvPr/>
        </p:nvPicPr>
        <p:blipFill>
          <a:blip r:embed="rId2"/>
          <a:stretch>
            <a:fillRect/>
          </a:stretch>
        </p:blipFill>
        <p:spPr>
          <a:xfrm>
            <a:off x="1092529" y="221611"/>
            <a:ext cx="9761518" cy="6602189"/>
          </a:xfrm>
          <a:prstGeom prst="rect">
            <a:avLst/>
          </a:prstGeom>
        </p:spPr>
      </p:pic>
    </p:spTree>
    <p:extLst>
      <p:ext uri="{BB962C8B-B14F-4D97-AF65-F5344CB8AC3E}">
        <p14:creationId xmlns:p14="http://schemas.microsoft.com/office/powerpoint/2010/main" val="1937627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CCADCF-38D5-A167-5362-E759F8BA142A}"/>
              </a:ext>
            </a:extLst>
          </p:cNvPr>
          <p:cNvSpPr>
            <a:spLocks noGrp="1"/>
          </p:cNvSpPr>
          <p:nvPr>
            <p:ph type="title"/>
          </p:nvPr>
        </p:nvSpPr>
        <p:spPr/>
        <p:txBody>
          <a:bodyPr>
            <a:normAutofit fontScale="90000"/>
          </a:bodyPr>
          <a:lstStyle/>
          <a:p>
            <a:r>
              <a:rPr lang="tr-TR" b="0" i="0" u="none" strike="noStrike" dirty="0">
                <a:solidFill>
                  <a:srgbClr val="252525"/>
                </a:solidFill>
                <a:effectLst/>
                <a:latin typeface="Roboto" panose="02000000000000000000" pitchFamily="2" charset="0"/>
              </a:rPr>
              <a:t>Anne Sütünün Teşviki ve Bebek Dostu Sağlık Kuruluşları Programı</a:t>
            </a:r>
            <a:br>
              <a:rPr lang="tr-TR" b="0" i="0" u="none" strike="noStrike" dirty="0">
                <a:solidFill>
                  <a:srgbClr val="252525"/>
                </a:solidFill>
                <a:effectLst/>
                <a:latin typeface="Roboto" panose="02000000000000000000" pitchFamily="2" charset="0"/>
              </a:rPr>
            </a:br>
            <a:endParaRPr lang="tr-TR" dirty="0"/>
          </a:p>
        </p:txBody>
      </p:sp>
      <p:sp>
        <p:nvSpPr>
          <p:cNvPr id="3" name="İçerik Yer Tutucusu 2">
            <a:extLst>
              <a:ext uri="{FF2B5EF4-FFF2-40B4-BE49-F238E27FC236}">
                <a16:creationId xmlns:a16="http://schemas.microsoft.com/office/drawing/2014/main" id="{112CC9D2-5616-2F89-E217-69BC8710D5E3}"/>
              </a:ext>
            </a:extLst>
          </p:cNvPr>
          <p:cNvSpPr>
            <a:spLocks noGrp="1"/>
          </p:cNvSpPr>
          <p:nvPr>
            <p:ph idx="1"/>
          </p:nvPr>
        </p:nvSpPr>
        <p:spPr/>
        <p:txBody>
          <a:bodyPr>
            <a:normAutofit lnSpcReduction="10000"/>
          </a:bodyPr>
          <a:lstStyle/>
          <a:p>
            <a:pPr algn="just"/>
            <a:r>
              <a:rPr lang="tr-TR" b="0" i="0" dirty="0">
                <a:solidFill>
                  <a:srgbClr val="252525"/>
                </a:solidFill>
                <a:effectLst/>
                <a:latin typeface="Roboto" panose="02000000000000000000" pitchFamily="2" charset="0"/>
              </a:rPr>
              <a:t>Dünya Sağlık Örgütü’ nün önerdiği ve yürütülen programa göre “bebeklerin doğumdan hemen sonra emzirmeye başlatılması, ilk 6 ay sadece anne sütü verilmesi ve 6. aydan sonra uygun besinlerle beraber emzirmenin 2 yaş ve ötesine kadar devam ettirilmesi”  ve bu şekilde tüm bebeklerin yaşama sağlıklı başlaması temel amacımızdır.</a:t>
            </a:r>
          </a:p>
          <a:p>
            <a:pPr algn="just"/>
            <a:r>
              <a:rPr lang="tr-TR" b="0" i="0" dirty="0">
                <a:solidFill>
                  <a:srgbClr val="252525"/>
                </a:solidFill>
                <a:effectLst/>
                <a:latin typeface="Roboto" panose="02000000000000000000" pitchFamily="2" charset="0"/>
              </a:rPr>
              <a:t>Emzirmenin korunması ve desteklenmesi ile programın temelini oluşturan başarılı emzirmede 10 adım stratejisinin tüm sağlık kurum ve kuruluşlarında uygulanması ve devamının sağlanması, ayrıca beslenme bozukluklarının önlemesi yoluyla çocuklarda morbidite ve mortalite oranlarını düşürmek hedeflenmektedir. </a:t>
            </a:r>
          </a:p>
          <a:p>
            <a:endParaRPr lang="tr-TR" dirty="0"/>
          </a:p>
        </p:txBody>
      </p:sp>
    </p:spTree>
    <p:extLst>
      <p:ext uri="{BB962C8B-B14F-4D97-AF65-F5344CB8AC3E}">
        <p14:creationId xmlns:p14="http://schemas.microsoft.com/office/powerpoint/2010/main" val="1817798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E9512B0-E44C-8E2D-5809-BF26E17155DC}"/>
              </a:ext>
            </a:extLst>
          </p:cNvPr>
          <p:cNvSpPr>
            <a:spLocks noGrp="1"/>
          </p:cNvSpPr>
          <p:nvPr>
            <p:ph idx="1"/>
          </p:nvPr>
        </p:nvSpPr>
        <p:spPr>
          <a:xfrm>
            <a:off x="712519" y="1389413"/>
            <a:ext cx="10641281" cy="4787550"/>
          </a:xfrm>
          <a:solidFill>
            <a:schemeClr val="tx2">
              <a:lumMod val="20000"/>
              <a:lumOff val="80000"/>
            </a:schemeClr>
          </a:solidFill>
        </p:spPr>
        <p:txBody>
          <a:bodyPr>
            <a:normAutofit lnSpcReduction="10000"/>
          </a:bodyPr>
          <a:lstStyle/>
          <a:p>
            <a:pPr algn="just"/>
            <a:r>
              <a:rPr lang="tr-TR" b="0" i="0" dirty="0">
                <a:solidFill>
                  <a:srgbClr val="252525"/>
                </a:solidFill>
                <a:effectLst/>
                <a:latin typeface="Roboto" panose="02000000000000000000" pitchFamily="2" charset="0"/>
              </a:rPr>
              <a:t>Bakanlığımızca 1991 yılından bugüne temel amacı emzirmenin korunması, özendirilmesi ve desteklenmesi olan “Anne Sütünün Teşviki ve Bebek Dostu Sağlık Kuruluşları Programı”    sürdürülmektedir.</a:t>
            </a:r>
          </a:p>
          <a:p>
            <a:pPr algn="just">
              <a:buFont typeface="Arial" panose="020B0604020202020204" pitchFamily="34" charset="0"/>
              <a:buChar char="•"/>
            </a:pPr>
            <a:r>
              <a:rPr lang="tr-TR" b="0" i="0" dirty="0">
                <a:solidFill>
                  <a:srgbClr val="252525"/>
                </a:solidFill>
                <a:effectLst/>
                <a:latin typeface="Roboto" panose="02000000000000000000" pitchFamily="2" charset="0"/>
              </a:rPr>
              <a:t>Ülkemizde emzirme ile ilgili göstergelerde yıllar içinde iyiye gidiş gözlenmekte</a:t>
            </a:r>
          </a:p>
          <a:p>
            <a:pPr algn="just">
              <a:buFont typeface="Arial" panose="020B0604020202020204" pitchFamily="34" charset="0"/>
              <a:buChar char="•"/>
            </a:pPr>
            <a:r>
              <a:rPr lang="tr-TR" b="0" i="0" dirty="0">
                <a:solidFill>
                  <a:srgbClr val="252525"/>
                </a:solidFill>
                <a:effectLst/>
                <a:latin typeface="Roboto" panose="02000000000000000000" pitchFamily="2" charset="0"/>
              </a:rPr>
              <a:t>Erken emzirme (doğumdaki sonraki 1 saat içinde-%39,0-%49,9) ve ortanca emzirme süreleri artıyor (15,7-16,5 ay) (Türkiye Nüfus ve Sağlık Araştırması 2008-2013 rakamları)</a:t>
            </a:r>
          </a:p>
          <a:p>
            <a:pPr algn="just">
              <a:buFont typeface="Arial" panose="020B0604020202020204" pitchFamily="34" charset="0"/>
              <a:buChar char="•"/>
            </a:pPr>
            <a:r>
              <a:rPr lang="tr-TR" b="0" i="0" dirty="0">
                <a:solidFill>
                  <a:srgbClr val="252525"/>
                </a:solidFill>
                <a:effectLst/>
                <a:latin typeface="Roboto" panose="02000000000000000000" pitchFamily="2" charset="0"/>
              </a:rPr>
              <a:t>Ancak ilk 6 ay sadece anne sütü verme oranında düşüş var (%41,6-%30,1) (Türkiye Nüfus ve Sağlık Araştırması 2008-2013 rakamları)</a:t>
            </a:r>
          </a:p>
          <a:p>
            <a:endParaRPr lang="tr-TR" dirty="0"/>
          </a:p>
        </p:txBody>
      </p:sp>
    </p:spTree>
    <p:extLst>
      <p:ext uri="{BB962C8B-B14F-4D97-AF65-F5344CB8AC3E}">
        <p14:creationId xmlns:p14="http://schemas.microsoft.com/office/powerpoint/2010/main" val="867345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B4DCC79-7D75-0EB0-0579-5C34CAFB5638}"/>
              </a:ext>
            </a:extLst>
          </p:cNvPr>
          <p:cNvSpPr>
            <a:spLocks noGrp="1"/>
          </p:cNvSpPr>
          <p:nvPr>
            <p:ph idx="1"/>
          </p:nvPr>
        </p:nvSpPr>
        <p:spPr>
          <a:xfrm>
            <a:off x="546265" y="878774"/>
            <a:ext cx="10807535" cy="5298189"/>
          </a:xfrm>
        </p:spPr>
        <p:txBody>
          <a:bodyPr>
            <a:normAutofit fontScale="92500" lnSpcReduction="10000"/>
          </a:bodyPr>
          <a:lstStyle/>
          <a:p>
            <a:pPr algn="just"/>
            <a:r>
              <a:rPr lang="tr-TR" b="0" i="0" dirty="0">
                <a:solidFill>
                  <a:srgbClr val="252525"/>
                </a:solidFill>
                <a:effectLst/>
                <a:latin typeface="Roboto" panose="02000000000000000000" pitchFamily="2" charset="0"/>
              </a:rPr>
              <a:t>Program kapsamında; doğum yapılan sağlık kuruluşları, birinci basamak sağlık kuruluşları ile yenidoğan </a:t>
            </a:r>
            <a:r>
              <a:rPr lang="tr-TR" b="0" i="0" dirty="0" err="1">
                <a:solidFill>
                  <a:srgbClr val="252525"/>
                </a:solidFill>
                <a:effectLst/>
                <a:latin typeface="Roboto" panose="02000000000000000000" pitchFamily="2" charset="0"/>
              </a:rPr>
              <a:t>yoğunbakımlar</a:t>
            </a:r>
            <a:r>
              <a:rPr lang="tr-TR" b="0" i="0" dirty="0">
                <a:solidFill>
                  <a:srgbClr val="252525"/>
                </a:solidFill>
                <a:effectLst/>
                <a:latin typeface="Roboto" panose="02000000000000000000" pitchFamily="2" charset="0"/>
              </a:rPr>
              <a:t> yer almaktadır. Emzirme Danışmanlığı uygulayıcı ve eğitici eğitimleri düzenlenmektedir.</a:t>
            </a:r>
          </a:p>
          <a:p>
            <a:pPr algn="just"/>
            <a:endParaRPr lang="tr-TR" b="0" i="0" dirty="0">
              <a:solidFill>
                <a:srgbClr val="252525"/>
              </a:solidFill>
              <a:effectLst/>
              <a:latin typeface="Roboto" panose="02000000000000000000" pitchFamily="2" charset="0"/>
            </a:endParaRPr>
          </a:p>
          <a:p>
            <a:pPr algn="just"/>
            <a:r>
              <a:rPr lang="tr-TR" b="0" i="0" dirty="0">
                <a:solidFill>
                  <a:srgbClr val="252525"/>
                </a:solidFill>
                <a:effectLst/>
                <a:latin typeface="Roboto" panose="02000000000000000000" pitchFamily="2" charset="0"/>
              </a:rPr>
              <a:t>Ulusal Değerlendirme Ekiplerince hastaneler değerlendirilmekte, 80 ve üzeri puan alanlar Üst Komiteye sunulmakta ve değerlendirme sonucunda Bebek Dostu Unvanı almaktadır.</a:t>
            </a:r>
          </a:p>
          <a:p>
            <a:pPr algn="just"/>
            <a:endParaRPr lang="tr-TR" b="0" i="0" dirty="0">
              <a:solidFill>
                <a:srgbClr val="252525"/>
              </a:solidFill>
              <a:effectLst/>
              <a:latin typeface="Roboto" panose="02000000000000000000" pitchFamily="2" charset="0"/>
            </a:endParaRPr>
          </a:p>
          <a:p>
            <a:pPr algn="just"/>
            <a:r>
              <a:rPr lang="tr-TR" b="0" i="0" dirty="0">
                <a:solidFill>
                  <a:srgbClr val="252525"/>
                </a:solidFill>
                <a:effectLst/>
                <a:latin typeface="Roboto" panose="02000000000000000000" pitchFamily="2" charset="0"/>
              </a:rPr>
              <a:t>Bebek Dostu İl Kriterleri; İl merkezinde bulunan Çocuk Hastaneleri ile Doğum Yaptırılan Hastanelerin tamamının BDH olmasının sağlanması, İlde mama kodu uygulamaları ile ilgili çalışmalar yapılması ve İlde 1.Basamak sağlık hizmeti veren sağlık kuruluşlarının en az  %50’sinin Bebek Dostu olmasının sağlanması,</a:t>
            </a:r>
          </a:p>
          <a:p>
            <a:endParaRPr lang="tr-TR" dirty="0"/>
          </a:p>
        </p:txBody>
      </p:sp>
    </p:spTree>
    <p:extLst>
      <p:ext uri="{BB962C8B-B14F-4D97-AF65-F5344CB8AC3E}">
        <p14:creationId xmlns:p14="http://schemas.microsoft.com/office/powerpoint/2010/main" val="3202798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F33AA05-F99D-1458-E49A-E506885737BE}"/>
              </a:ext>
            </a:extLst>
          </p:cNvPr>
          <p:cNvSpPr>
            <a:spLocks noGrp="1"/>
          </p:cNvSpPr>
          <p:nvPr>
            <p:ph idx="1"/>
          </p:nvPr>
        </p:nvSpPr>
        <p:spPr>
          <a:xfrm>
            <a:off x="617517" y="795647"/>
            <a:ext cx="10736283" cy="5381316"/>
          </a:xfrm>
        </p:spPr>
        <p:txBody>
          <a:bodyPr>
            <a:normAutofit fontScale="92500" lnSpcReduction="10000"/>
          </a:bodyPr>
          <a:lstStyle/>
          <a:p>
            <a:pPr algn="just"/>
            <a:r>
              <a:rPr lang="tr-TR" b="0" i="0" dirty="0">
                <a:solidFill>
                  <a:srgbClr val="252525"/>
                </a:solidFill>
                <a:effectLst/>
                <a:latin typeface="Roboto" panose="02000000000000000000" pitchFamily="2" charset="0"/>
              </a:rPr>
              <a:t>Altın Bebek Dostu İl Kriterleri; İl merkezindeki tüm hastanelerin BDH olması, İlçelerde bulunan doğum yapılan ya da çocuk hastanelerinin  % 75’inin BDH olması, İl genelindeki birinci basamak sağlık kuruluşlarının %75 inin bebek dostu olmasının sağlanmasıdır.</a:t>
            </a:r>
          </a:p>
          <a:p>
            <a:pPr algn="just"/>
            <a:endParaRPr lang="tr-TR" b="0" i="0" dirty="0">
              <a:solidFill>
                <a:srgbClr val="252525"/>
              </a:solidFill>
              <a:effectLst/>
              <a:latin typeface="Roboto" panose="02000000000000000000" pitchFamily="2" charset="0"/>
            </a:endParaRPr>
          </a:p>
          <a:p>
            <a:pPr algn="just"/>
            <a:r>
              <a:rPr lang="tr-TR" b="0" i="0" dirty="0">
                <a:solidFill>
                  <a:srgbClr val="252525"/>
                </a:solidFill>
                <a:effectLst/>
                <a:latin typeface="Roboto" panose="02000000000000000000" pitchFamily="2" charset="0"/>
              </a:rPr>
              <a:t>Unvan alan tüm hastaneler 5 yılda bir tekrar değerlendirilmektedir. Yeniden değerlendirmede 50-80 puan arası alanlara düzeltme için süre tanınmakta, 50 puan altında kalanlarda ise unvanı geri alınmaktadır.</a:t>
            </a:r>
          </a:p>
          <a:p>
            <a:pPr algn="just"/>
            <a:endParaRPr lang="tr-TR" b="0" i="0" dirty="0">
              <a:solidFill>
                <a:srgbClr val="252525"/>
              </a:solidFill>
              <a:effectLst/>
              <a:latin typeface="Roboto" panose="02000000000000000000" pitchFamily="2" charset="0"/>
            </a:endParaRPr>
          </a:p>
          <a:p>
            <a:pPr algn="just"/>
            <a:r>
              <a:rPr lang="tr-TR" b="0" i="0" dirty="0">
                <a:solidFill>
                  <a:srgbClr val="252525"/>
                </a:solidFill>
                <a:effectLst/>
                <a:latin typeface="Roboto" panose="02000000000000000000" pitchFamily="2" charset="0"/>
              </a:rPr>
              <a:t>Altın Bebek Dostu İl ve Bebek Dostu İl unvanı 5 yıl süre ile korunmaktadır. İlin 5 yılın sonunda yaptığı etkinlikler Ulusal Değerlendirme ekibi tarafından değerlendirilerek, değerlendirilen iller Anne Sütü Üst Komitesi tarafından incelenmekte, unvanlarının devamı veya geri alınması konusunda karar verilmektedir.</a:t>
            </a:r>
          </a:p>
          <a:p>
            <a:endParaRPr lang="tr-TR" dirty="0"/>
          </a:p>
        </p:txBody>
      </p:sp>
    </p:spTree>
    <p:extLst>
      <p:ext uri="{BB962C8B-B14F-4D97-AF65-F5344CB8AC3E}">
        <p14:creationId xmlns:p14="http://schemas.microsoft.com/office/powerpoint/2010/main" val="214622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B94447-3236-D461-8A74-78097462341C}"/>
              </a:ext>
            </a:extLst>
          </p:cNvPr>
          <p:cNvSpPr>
            <a:spLocks noGrp="1"/>
          </p:cNvSpPr>
          <p:nvPr>
            <p:ph type="title"/>
          </p:nvPr>
        </p:nvSpPr>
        <p:spPr/>
        <p:txBody>
          <a:bodyPr/>
          <a:lstStyle/>
          <a:p>
            <a:r>
              <a:rPr lang="tr-TR" b="1" dirty="0"/>
              <a:t>BAŞARILI EMZİRMENİN ON ADIMI </a:t>
            </a:r>
          </a:p>
        </p:txBody>
      </p:sp>
      <p:sp>
        <p:nvSpPr>
          <p:cNvPr id="3" name="İçerik Yer Tutucusu 2">
            <a:extLst>
              <a:ext uri="{FF2B5EF4-FFF2-40B4-BE49-F238E27FC236}">
                <a16:creationId xmlns:a16="http://schemas.microsoft.com/office/drawing/2014/main" id="{E53FB33E-4ABD-3420-26AD-1D1CF59FB24C}"/>
              </a:ext>
            </a:extLst>
          </p:cNvPr>
          <p:cNvSpPr>
            <a:spLocks noGrp="1"/>
          </p:cNvSpPr>
          <p:nvPr>
            <p:ph idx="1"/>
          </p:nvPr>
        </p:nvSpPr>
        <p:spPr/>
        <p:txBody>
          <a:bodyPr/>
          <a:lstStyle/>
          <a:p>
            <a:r>
              <a:rPr lang="tr-TR" b="1" dirty="0"/>
              <a:t>Temel Yönetim Uygulamaları </a:t>
            </a:r>
          </a:p>
          <a:p>
            <a:r>
              <a:rPr lang="tr-TR" b="1" dirty="0"/>
              <a:t>1. </a:t>
            </a:r>
            <a:r>
              <a:rPr lang="tr-TR" dirty="0"/>
              <a:t>Kuruluşta anne sütü ve emzirme uygulamasının korunması, teşvik edilmesi ve desteklenmesi amacıyla bir emzirme politikası oluşturulur. a) “Anne Sütü Muadillerinin Pazarlanmasıyla ilgili Uluslararası Yasa” ve Dünya Sağlık Asamblesi’nin ilgili kararları eksiksiz şekilde uygulanır. b) Personel ve ebeveynlerle düzenli aralıklarla paylaşılan, yazılı bir “bebek beslenme politikası” oluşturulur. c) Sürekli izleme ve veri yönetim sistemleri kurulur. </a:t>
            </a:r>
          </a:p>
          <a:p>
            <a:r>
              <a:rPr lang="tr-TR" b="1" dirty="0"/>
              <a:t>2. </a:t>
            </a:r>
            <a:r>
              <a:rPr lang="tr-TR" dirty="0"/>
              <a:t>Personelin emzirme konusunda annelere destek olmak için gereken bilgi, yetkinlik ve becerilerle donatılması sağlanır. </a:t>
            </a:r>
          </a:p>
        </p:txBody>
      </p:sp>
    </p:spTree>
    <p:extLst>
      <p:ext uri="{BB962C8B-B14F-4D97-AF65-F5344CB8AC3E}">
        <p14:creationId xmlns:p14="http://schemas.microsoft.com/office/powerpoint/2010/main" val="132312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D81E5-DC1F-9B61-FD79-A902C4881BBD}"/>
              </a:ext>
            </a:extLst>
          </p:cNvPr>
          <p:cNvSpPr>
            <a:spLocks noGrp="1"/>
          </p:cNvSpPr>
          <p:nvPr>
            <p:ph type="title"/>
          </p:nvPr>
        </p:nvSpPr>
        <p:spPr/>
        <p:txBody>
          <a:bodyPr/>
          <a:lstStyle/>
          <a:p>
            <a:r>
              <a:rPr lang="tr-TR" b="1" dirty="0"/>
              <a:t>Temel Klinik Uygulamalar </a:t>
            </a:r>
          </a:p>
        </p:txBody>
      </p:sp>
      <p:sp>
        <p:nvSpPr>
          <p:cNvPr id="3" name="İçerik Yer Tutucusu 2">
            <a:extLst>
              <a:ext uri="{FF2B5EF4-FFF2-40B4-BE49-F238E27FC236}">
                <a16:creationId xmlns:a16="http://schemas.microsoft.com/office/drawing/2014/main" id="{B08DC49A-269B-A0C6-8F5F-0C2398C1F34A}"/>
              </a:ext>
            </a:extLst>
          </p:cNvPr>
          <p:cNvSpPr>
            <a:spLocks noGrp="1"/>
          </p:cNvSpPr>
          <p:nvPr>
            <p:ph idx="1"/>
          </p:nvPr>
        </p:nvSpPr>
        <p:spPr/>
        <p:txBody>
          <a:bodyPr/>
          <a:lstStyle/>
          <a:p>
            <a:r>
              <a:rPr lang="tr-TR" b="1" dirty="0"/>
              <a:t>3. </a:t>
            </a:r>
            <a:r>
              <a:rPr lang="tr-TR" dirty="0"/>
              <a:t>Hamile kadınlar ve aileleri emzirmenin önemi ve yönetimi konusunda bilgilendirilir. </a:t>
            </a:r>
          </a:p>
          <a:p>
            <a:r>
              <a:rPr lang="tr-TR" b="1" dirty="0"/>
              <a:t>4. </a:t>
            </a:r>
            <a:r>
              <a:rPr lang="tr-TR" dirty="0"/>
              <a:t>Annelerin bebekleri ile doğar doğmaz en kısa sürede ten-tene temas kurması sağlanarak, en kısa sürede emzirmeye başlaması ve temasın kesintisiz şekilde sürmesi için annelere destek olunur. </a:t>
            </a:r>
          </a:p>
          <a:p>
            <a:r>
              <a:rPr lang="tr-TR" b="1" dirty="0"/>
              <a:t>5. </a:t>
            </a:r>
            <a:r>
              <a:rPr lang="tr-TR" dirty="0"/>
              <a:t>Emzirmenin başlatılması ve sürdürülmesi ile sık karşılaşılan güçlüklerin yönetilmesi konusunda annelere destek sunulur. </a:t>
            </a:r>
          </a:p>
          <a:p>
            <a:r>
              <a:rPr lang="tr-TR" b="1" dirty="0"/>
              <a:t>6. </a:t>
            </a:r>
            <a:r>
              <a:rPr lang="tr-TR" dirty="0"/>
              <a:t>Tıbbi bir zorunluluk olmadığı sürece, yenidoğana anne sütünden başka herhangi bir yiyecek veya sıvı verilmez. </a:t>
            </a:r>
          </a:p>
        </p:txBody>
      </p:sp>
    </p:spTree>
    <p:extLst>
      <p:ext uri="{BB962C8B-B14F-4D97-AF65-F5344CB8AC3E}">
        <p14:creationId xmlns:p14="http://schemas.microsoft.com/office/powerpoint/2010/main" val="3830834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CE245A4-457B-49C3-4CD9-1D3D6B0A8205}"/>
              </a:ext>
            </a:extLst>
          </p:cNvPr>
          <p:cNvSpPr>
            <a:spLocks noGrp="1"/>
          </p:cNvSpPr>
          <p:nvPr>
            <p:ph idx="1"/>
          </p:nvPr>
        </p:nvSpPr>
        <p:spPr>
          <a:xfrm>
            <a:off x="712519" y="1235034"/>
            <a:ext cx="10641281" cy="4941929"/>
          </a:xfrm>
        </p:spPr>
        <p:txBody>
          <a:bodyPr>
            <a:normAutofit/>
          </a:bodyPr>
          <a:lstStyle/>
          <a:p>
            <a:r>
              <a:rPr lang="tr-TR" b="1" dirty="0"/>
              <a:t>7. </a:t>
            </a:r>
            <a:r>
              <a:rPr lang="tr-TR" dirty="0"/>
              <a:t>Annelerin bebekleri ile bir arada tutulması ve günün 24 saati aynı odada kalmaları sağlanır. </a:t>
            </a:r>
          </a:p>
          <a:p>
            <a:r>
              <a:rPr lang="tr-TR" b="1" dirty="0"/>
              <a:t>8. </a:t>
            </a:r>
            <a:r>
              <a:rPr lang="tr-TR" dirty="0"/>
              <a:t>Annelerin bebekleri acıktığı zaman verdiği işaretleri tanıması ve bunlara yanıt vermesi konusunda annelere destek olunur. </a:t>
            </a:r>
          </a:p>
          <a:p>
            <a:r>
              <a:rPr lang="tr-TR" b="1" dirty="0"/>
              <a:t>9. </a:t>
            </a:r>
            <a:r>
              <a:rPr lang="tr-TR" dirty="0"/>
              <a:t>Biberon ve emzik kullanımı ve riskleri konusunda annelere danışmanlık hizmeti verilir. </a:t>
            </a:r>
          </a:p>
          <a:p>
            <a:r>
              <a:rPr lang="tr-TR" b="1" dirty="0"/>
              <a:t>10. </a:t>
            </a:r>
            <a:r>
              <a:rPr lang="tr-TR" dirty="0"/>
              <a:t>Ebeveynlerin ve bebeklerinin emzirme konusunda sürekli destek ve bakım hizmetlerine erişim sağlayacakları merkezlerle ilgili bilgilendirilmeleri taburculuk işlemleri öncesinde sağlanır. </a:t>
            </a:r>
          </a:p>
        </p:txBody>
      </p:sp>
    </p:spTree>
    <p:extLst>
      <p:ext uri="{BB962C8B-B14F-4D97-AF65-F5344CB8AC3E}">
        <p14:creationId xmlns:p14="http://schemas.microsoft.com/office/powerpoint/2010/main" val="295409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4A64B2-005B-BD31-51B0-4D1CB2957476}"/>
              </a:ext>
            </a:extLst>
          </p:cNvPr>
          <p:cNvSpPr>
            <a:spLocks noGrp="1"/>
          </p:cNvSpPr>
          <p:nvPr>
            <p:ph idx="1"/>
          </p:nvPr>
        </p:nvSpPr>
        <p:spPr>
          <a:xfrm>
            <a:off x="665018" y="902525"/>
            <a:ext cx="10688782" cy="5274438"/>
          </a:xfrm>
        </p:spPr>
        <p:txBody>
          <a:bodyPr>
            <a:normAutofit/>
          </a:bodyPr>
          <a:lstStyle/>
          <a:p>
            <a:pPr algn="just"/>
            <a:r>
              <a:rPr lang="tr-TR" sz="2400" b="0" i="0" u="none" strike="noStrike" baseline="0" dirty="0">
                <a:solidFill>
                  <a:srgbClr val="000000"/>
                </a:solidFill>
                <a:latin typeface="Times New Roman" panose="02020603050405020304" pitchFamily="18" charset="0"/>
                <a:cs typeface="Times New Roman" panose="02020603050405020304" pitchFamily="18" charset="0"/>
              </a:rPr>
              <a:t>Ulaşılabilir en üst düzeyde sağlık hizmetine erişim bütün kadınlar için tanımlanmış bir üreme hakkıdır. Doğum hizmetleri açısından bakıldığında bu hakkın kadınlara ulaştırılabilmesi için </a:t>
            </a:r>
            <a:r>
              <a:rPr lang="tr-TR" sz="2400" b="0" i="0" u="none" strike="noStrike" baseline="0" dirty="0" err="1">
                <a:solidFill>
                  <a:srgbClr val="000000"/>
                </a:solidFill>
                <a:latin typeface="Times New Roman" panose="02020603050405020304" pitchFamily="18" charset="0"/>
                <a:cs typeface="Times New Roman" panose="02020603050405020304" pitchFamily="18" charset="0"/>
              </a:rPr>
              <a:t>konsepsiyon</a:t>
            </a:r>
            <a:r>
              <a:rPr lang="tr-TR" sz="2400" b="0" i="0" u="none" strike="noStrike" baseline="0" dirty="0">
                <a:solidFill>
                  <a:srgbClr val="000000"/>
                </a:solidFill>
                <a:latin typeface="Times New Roman" panose="02020603050405020304" pitchFamily="18" charset="0"/>
                <a:cs typeface="Times New Roman" panose="02020603050405020304" pitchFamily="18" charset="0"/>
              </a:rPr>
              <a:t> öncesinden başlamak üzere doğum sonrası dönemi de içine alan bütüncül bir yaklaşımın benimsenmesi gerekmektedir. </a:t>
            </a:r>
          </a:p>
          <a:p>
            <a:pPr algn="just"/>
            <a:r>
              <a:rPr lang="tr-TR" sz="2400" b="0" i="0" u="none" strike="noStrike" baseline="0" dirty="0">
                <a:solidFill>
                  <a:srgbClr val="000000"/>
                </a:solidFill>
                <a:latin typeface="Times New Roman" panose="02020603050405020304" pitchFamily="18" charset="0"/>
                <a:cs typeface="Times New Roman" panose="02020603050405020304" pitchFamily="18" charset="0"/>
              </a:rPr>
              <a:t>Bu süreçteki hizmetler güncel gelişmelere uygun ve en yüksek standartta sunulmalıdır. T.C. Sağlık Bakanlığı’nın Sağlık İstatistikleri Yıllığı 2016’ya göre Türkiye’de doğumların %98’i hastanelerde yapılmaktadır. Bu özellikle anne ölümlerinin önlenmesi açısından önemli bir gelişmedir. Ancak artık annelerin hastanelerden doğum hizmeti almalarının ötesine geçmek hastanelerin doğum ünitelerinin hizmet kapasitesi ve niteliğini artırıcı çalışmalar yapmak gerekmektedir. Hastanelerde doğum hizmeti, esas olarak doğum üniteleri tarafından sunulurken, ilgili çok sayıda birim de bu hizmeti çeşitli boyutlarda desteklemektedir.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078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1B5753-89CB-B90B-CBC5-5B6C80E25B39}"/>
              </a:ext>
            </a:extLst>
          </p:cNvPr>
          <p:cNvSpPr>
            <a:spLocks noGrp="1"/>
          </p:cNvSpPr>
          <p:nvPr>
            <p:ph idx="1"/>
          </p:nvPr>
        </p:nvSpPr>
        <p:spPr>
          <a:xfrm>
            <a:off x="593766" y="855023"/>
            <a:ext cx="10760034" cy="5321940"/>
          </a:xfrm>
        </p:spPr>
        <p:txBody>
          <a:bodyPr/>
          <a:lstStyle/>
          <a:p>
            <a:r>
              <a:rPr lang="tr-TR" dirty="0"/>
              <a:t>**Başarılı Emzirme Önerileri, tüm sağlık kuruluşlarında verilen hizmet üzerinden değerlendirilmek üzere standart olarak kullanılmalıdır</a:t>
            </a:r>
          </a:p>
          <a:p>
            <a:endParaRPr lang="tr-TR" dirty="0"/>
          </a:p>
        </p:txBody>
      </p:sp>
      <p:pic>
        <p:nvPicPr>
          <p:cNvPr id="4" name="Resim 3">
            <a:extLst>
              <a:ext uri="{FF2B5EF4-FFF2-40B4-BE49-F238E27FC236}">
                <a16:creationId xmlns:a16="http://schemas.microsoft.com/office/drawing/2014/main" id="{EF981C88-4498-3753-C8E9-E5FDB28D448A}"/>
              </a:ext>
            </a:extLst>
          </p:cNvPr>
          <p:cNvPicPr>
            <a:picLocks noChangeAspect="1"/>
          </p:cNvPicPr>
          <p:nvPr/>
        </p:nvPicPr>
        <p:blipFill>
          <a:blip r:embed="rId2"/>
          <a:stretch>
            <a:fillRect/>
          </a:stretch>
        </p:blipFill>
        <p:spPr>
          <a:xfrm>
            <a:off x="3520724" y="2211820"/>
            <a:ext cx="4307500" cy="3494438"/>
          </a:xfrm>
          <a:prstGeom prst="rect">
            <a:avLst/>
          </a:prstGeom>
        </p:spPr>
      </p:pic>
    </p:spTree>
    <p:extLst>
      <p:ext uri="{BB962C8B-B14F-4D97-AF65-F5344CB8AC3E}">
        <p14:creationId xmlns:p14="http://schemas.microsoft.com/office/powerpoint/2010/main" val="1516972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E51C3E-E6AD-9D1A-8696-2B957B0D97F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0DD03F7-9BF7-A727-E92B-9962B6F3A832}"/>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9B955329-E60A-D4D6-659E-87562E91608A}"/>
              </a:ext>
            </a:extLst>
          </p:cNvPr>
          <p:cNvPicPr>
            <a:picLocks noChangeAspect="1"/>
          </p:cNvPicPr>
          <p:nvPr/>
        </p:nvPicPr>
        <p:blipFill>
          <a:blip r:embed="rId2"/>
          <a:stretch>
            <a:fillRect/>
          </a:stretch>
        </p:blipFill>
        <p:spPr>
          <a:xfrm>
            <a:off x="2473632" y="182562"/>
            <a:ext cx="6814047" cy="6492875"/>
          </a:xfrm>
          <a:prstGeom prst="rect">
            <a:avLst/>
          </a:prstGeom>
        </p:spPr>
      </p:pic>
    </p:spTree>
    <p:extLst>
      <p:ext uri="{BB962C8B-B14F-4D97-AF65-F5344CB8AC3E}">
        <p14:creationId xmlns:p14="http://schemas.microsoft.com/office/powerpoint/2010/main" val="3843241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5769E8-1D2F-179C-94D0-47D77B31F3B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4EA396B-2AC9-7AED-55FA-4F25714B69E1}"/>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2D5417A0-A48E-7855-9F0E-8CF5C630F2DF}"/>
              </a:ext>
            </a:extLst>
          </p:cNvPr>
          <p:cNvPicPr>
            <a:picLocks noChangeAspect="1"/>
          </p:cNvPicPr>
          <p:nvPr/>
        </p:nvPicPr>
        <p:blipFill>
          <a:blip r:embed="rId2"/>
          <a:stretch>
            <a:fillRect/>
          </a:stretch>
        </p:blipFill>
        <p:spPr>
          <a:xfrm>
            <a:off x="526108" y="145316"/>
            <a:ext cx="4936176" cy="6567367"/>
          </a:xfrm>
          <a:prstGeom prst="rect">
            <a:avLst/>
          </a:prstGeom>
        </p:spPr>
      </p:pic>
      <p:pic>
        <p:nvPicPr>
          <p:cNvPr id="7" name="Resim 6">
            <a:extLst>
              <a:ext uri="{FF2B5EF4-FFF2-40B4-BE49-F238E27FC236}">
                <a16:creationId xmlns:a16="http://schemas.microsoft.com/office/drawing/2014/main" id="{A0FA207D-9AC0-0ED3-D5CF-564F6CE479D3}"/>
              </a:ext>
            </a:extLst>
          </p:cNvPr>
          <p:cNvPicPr>
            <a:picLocks noChangeAspect="1"/>
          </p:cNvPicPr>
          <p:nvPr/>
        </p:nvPicPr>
        <p:blipFill>
          <a:blip r:embed="rId3"/>
          <a:stretch>
            <a:fillRect/>
          </a:stretch>
        </p:blipFill>
        <p:spPr>
          <a:xfrm>
            <a:off x="6417623" y="154506"/>
            <a:ext cx="4936177" cy="6548987"/>
          </a:xfrm>
          <a:prstGeom prst="rect">
            <a:avLst/>
          </a:prstGeom>
        </p:spPr>
      </p:pic>
    </p:spTree>
    <p:extLst>
      <p:ext uri="{BB962C8B-B14F-4D97-AF65-F5344CB8AC3E}">
        <p14:creationId xmlns:p14="http://schemas.microsoft.com/office/powerpoint/2010/main" val="1950589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26364B-D147-1AAF-85D4-68E50DB3EB2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1566B69-E7C2-A61A-26EB-CCF1A2FC11E3}"/>
              </a:ext>
            </a:extLst>
          </p:cNvPr>
          <p:cNvSpPr>
            <a:spLocks noGrp="1"/>
          </p:cNvSpPr>
          <p:nvPr>
            <p:ph idx="1"/>
          </p:nvPr>
        </p:nvSpPr>
        <p:spPr/>
        <p:txBody>
          <a:bodyPr/>
          <a:lstStyle/>
          <a:p>
            <a:r>
              <a:rPr lang="tr-TR" dirty="0"/>
              <a:t>2022 verilerine göre 612 hastane bebek dostu hastane unvanını almıştır</a:t>
            </a:r>
          </a:p>
        </p:txBody>
      </p:sp>
    </p:spTree>
    <p:extLst>
      <p:ext uri="{BB962C8B-B14F-4D97-AF65-F5344CB8AC3E}">
        <p14:creationId xmlns:p14="http://schemas.microsoft.com/office/powerpoint/2010/main" val="448155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443CE-9B79-4CAF-8585-52AD461D88D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2C3CE12-F01C-5805-1CBA-42C24C1B3129}"/>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CA0A25E7-0227-2716-1082-955BA24BB7FC}"/>
              </a:ext>
            </a:extLst>
          </p:cNvPr>
          <p:cNvPicPr>
            <a:picLocks noChangeAspect="1"/>
          </p:cNvPicPr>
          <p:nvPr/>
        </p:nvPicPr>
        <p:blipFill>
          <a:blip r:embed="rId2"/>
          <a:stretch>
            <a:fillRect/>
          </a:stretch>
        </p:blipFill>
        <p:spPr>
          <a:xfrm>
            <a:off x="1057151" y="681037"/>
            <a:ext cx="6163528" cy="3451576"/>
          </a:xfrm>
          <a:prstGeom prst="rect">
            <a:avLst/>
          </a:prstGeom>
        </p:spPr>
      </p:pic>
      <p:pic>
        <p:nvPicPr>
          <p:cNvPr id="5" name="Resim 4">
            <a:extLst>
              <a:ext uri="{FF2B5EF4-FFF2-40B4-BE49-F238E27FC236}">
                <a16:creationId xmlns:a16="http://schemas.microsoft.com/office/drawing/2014/main" id="{098B1177-FD27-397F-21A8-1CD071A86F33}"/>
              </a:ext>
            </a:extLst>
          </p:cNvPr>
          <p:cNvPicPr>
            <a:picLocks noChangeAspect="1"/>
          </p:cNvPicPr>
          <p:nvPr/>
        </p:nvPicPr>
        <p:blipFill>
          <a:blip r:embed="rId3"/>
          <a:stretch>
            <a:fillRect/>
          </a:stretch>
        </p:blipFill>
        <p:spPr>
          <a:xfrm>
            <a:off x="6420282" y="3106139"/>
            <a:ext cx="4793896" cy="3070823"/>
          </a:xfrm>
          <a:prstGeom prst="rect">
            <a:avLst/>
          </a:prstGeom>
        </p:spPr>
      </p:pic>
    </p:spTree>
    <p:extLst>
      <p:ext uri="{BB962C8B-B14F-4D97-AF65-F5344CB8AC3E}">
        <p14:creationId xmlns:p14="http://schemas.microsoft.com/office/powerpoint/2010/main" val="1411898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ADF0B1-2B4A-4E12-2F99-55E76A61D7A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FA28914-2F5C-2068-C9E2-05EF446D985E}"/>
              </a:ext>
            </a:extLst>
          </p:cNvPr>
          <p:cNvSpPr>
            <a:spLocks noGrp="1"/>
          </p:cNvSpPr>
          <p:nvPr>
            <p:ph idx="1"/>
          </p:nvPr>
        </p:nvSpPr>
        <p:spPr/>
        <p:txBody>
          <a:bodyPr>
            <a:normAutofit/>
          </a:bodyPr>
          <a:lstStyle/>
          <a:p>
            <a:pPr algn="just"/>
            <a:r>
              <a:rPr lang="tr-TR" sz="2400" b="0" i="0" u="none" strike="noStrike" baseline="0" dirty="0">
                <a:solidFill>
                  <a:srgbClr val="000000"/>
                </a:solidFill>
                <a:latin typeface="Times New Roman" panose="02020603050405020304" pitchFamily="18" charset="0"/>
                <a:cs typeface="Times New Roman" panose="02020603050405020304" pitchFamily="18" charset="0"/>
              </a:rPr>
              <a:t>Dünya Sağlık Örgütü başta olmak üzere çeşitli uluslararası örgütler hastanelerin doğum üniteleri tarafından sunulan normal doğum yardımını en sağlıklı doğum şekli olarak kabul etmektedir. </a:t>
            </a:r>
          </a:p>
          <a:p>
            <a:pPr algn="just"/>
            <a:r>
              <a:rPr lang="tr-TR" sz="2400" b="0" i="0" u="none" strike="noStrike" baseline="0" dirty="0">
                <a:solidFill>
                  <a:srgbClr val="000000"/>
                </a:solidFill>
                <a:latin typeface="Times New Roman" panose="02020603050405020304" pitchFamily="18" charset="0"/>
                <a:cs typeface="Times New Roman" panose="02020603050405020304" pitchFamily="18" charset="0"/>
              </a:rPr>
              <a:t>Bu yaklaşımdan hareketle doğum ünitelerinin sunduğu sağlık hizmetlerini her açıdan geliştirmeye yönelik olarak T.C. Sağlık Bakanlığı Halk Sağlığı Genel Müdürlüğü Kadın ve Üreme Sağlığı Daire Başkanlığı tarafından </a:t>
            </a:r>
            <a:r>
              <a:rPr lang="tr-TR" sz="2400" b="1" i="0" u="none" strike="noStrike" baseline="0" dirty="0">
                <a:solidFill>
                  <a:srgbClr val="000000"/>
                </a:solidFill>
                <a:latin typeface="Times New Roman" panose="02020603050405020304" pitchFamily="18" charset="0"/>
                <a:cs typeface="Times New Roman" panose="02020603050405020304" pitchFamily="18" charset="0"/>
              </a:rPr>
              <a:t>“Anne Dostu Hastane Programı” </a:t>
            </a:r>
            <a:r>
              <a:rPr lang="tr-TR" sz="2400" b="0" i="0" u="none" strike="noStrike" baseline="0" dirty="0">
                <a:solidFill>
                  <a:srgbClr val="000000"/>
                </a:solidFill>
                <a:latin typeface="Times New Roman" panose="02020603050405020304" pitchFamily="18" charset="0"/>
                <a:cs typeface="Times New Roman" panose="02020603050405020304" pitchFamily="18" charset="0"/>
              </a:rPr>
              <a:t>başlatılmıştır. Bu program, dünyada ulusal düzeyde yürütülen ilk program olma özelliğine sahiptir. Normal doğumu destekleme politikası doğrultusunda da Sağlık Bakanlığımız stratejik planına alınmıştır. </a:t>
            </a:r>
            <a:endParaRPr lang="tr-T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14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CD67686-1204-32BF-CEE9-1C61248697B1}"/>
              </a:ext>
            </a:extLst>
          </p:cNvPr>
          <p:cNvSpPr>
            <a:spLocks noGrp="1"/>
          </p:cNvSpPr>
          <p:nvPr>
            <p:ph idx="1"/>
          </p:nvPr>
        </p:nvSpPr>
        <p:spPr>
          <a:xfrm>
            <a:off x="700644" y="938151"/>
            <a:ext cx="10653156" cy="5142015"/>
          </a:xfrm>
          <a:solidFill>
            <a:schemeClr val="accent4">
              <a:lumMod val="40000"/>
              <a:lumOff val="60000"/>
            </a:schemeClr>
          </a:solidFill>
        </p:spPr>
        <p:txBody>
          <a:bodyPr>
            <a:normAutofit/>
          </a:bodyPr>
          <a:lstStyle/>
          <a:p>
            <a:pPr algn="just"/>
            <a:r>
              <a:rPr lang="tr-TR" sz="2400" b="0" i="0" u="none" strike="noStrike" baseline="0" dirty="0">
                <a:solidFill>
                  <a:srgbClr val="000000"/>
                </a:solidFill>
                <a:latin typeface="Times New Roman" panose="02020603050405020304" pitchFamily="18" charset="0"/>
                <a:cs typeface="Times New Roman" panose="02020603050405020304" pitchFamily="18" charset="0"/>
              </a:rPr>
              <a:t>Kadın ve Üreme Sağlığı Daire Başkanlığı Anne Dostu Hastaneler oluşturmak amacıyla 2010 yılında bir bilim komisyonu oluşturmuştur. Oluşturulan komisyon küresel bilgiyi yerel gereksinimlerle harmanlayarak </a:t>
            </a:r>
            <a:r>
              <a:rPr lang="tr-TR" sz="2400" b="1" i="0" u="none" strike="noStrike" baseline="0" dirty="0">
                <a:solidFill>
                  <a:srgbClr val="000000"/>
                </a:solidFill>
                <a:latin typeface="Times New Roman" panose="02020603050405020304" pitchFamily="18" charset="0"/>
                <a:cs typeface="Times New Roman" panose="02020603050405020304" pitchFamily="18" charset="0"/>
              </a:rPr>
              <a:t>“Ulusal Anne Dostu Hastane Kriterleri” </a:t>
            </a:r>
            <a:r>
              <a:rPr lang="tr-TR" sz="2400" b="0" i="0" u="none" strike="noStrike" baseline="0" dirty="0" err="1">
                <a:solidFill>
                  <a:srgbClr val="000000"/>
                </a:solidFill>
                <a:latin typeface="Times New Roman" panose="02020603050405020304" pitchFamily="18" charset="0"/>
                <a:cs typeface="Times New Roman" panose="02020603050405020304" pitchFamily="18" charset="0"/>
              </a:rPr>
              <a:t>ni</a:t>
            </a:r>
            <a:r>
              <a:rPr lang="tr-TR" sz="2400" b="0" i="0" u="none" strike="noStrike" baseline="0" dirty="0">
                <a:solidFill>
                  <a:srgbClr val="000000"/>
                </a:solidFill>
                <a:latin typeface="Times New Roman" panose="02020603050405020304" pitchFamily="18" charset="0"/>
                <a:cs typeface="Times New Roman" panose="02020603050405020304" pitchFamily="18" charset="0"/>
              </a:rPr>
              <a:t> geliştirmiştir. Bu kriterleri hayata geçirmek üzere hastanelerde sunulan doğum hizmetlerini değerlendirmeye, izlemeye yönelik enstrümanlar geliştirilmiş, başta doğum ünitesi çalışanı kadın doğum uzmanı hekimlerimiz ve ebelerimiz olmak üzere hastane personelinin bu doğrultuda hizmet içi eğitimlerinin içeriği şekillendirilmiştir. </a:t>
            </a:r>
          </a:p>
          <a:p>
            <a:pPr algn="just"/>
            <a:r>
              <a:rPr lang="tr-TR" sz="2400" b="0" i="0" u="none" strike="noStrike" baseline="0" dirty="0">
                <a:solidFill>
                  <a:srgbClr val="000000"/>
                </a:solidFill>
                <a:latin typeface="Times New Roman" panose="02020603050405020304" pitchFamily="18" charset="0"/>
                <a:cs typeface="Times New Roman" panose="02020603050405020304" pitchFamily="18" charset="0"/>
              </a:rPr>
              <a:t>Anne Dostu Hastane olmak isteyen yataklı tedavi kurumları gönüllülük ilkesi doğrultusunda oldukça zorlu ve emek isteyen bir süreçten geçmektedirler. Bu süreci başarıyla tamamlayan kurumlar </a:t>
            </a:r>
            <a:r>
              <a:rPr lang="tr-TR" sz="2400" b="1" i="0" u="none" strike="noStrike" baseline="0" dirty="0">
                <a:solidFill>
                  <a:srgbClr val="000000"/>
                </a:solidFill>
                <a:latin typeface="Times New Roman" panose="02020603050405020304" pitchFamily="18" charset="0"/>
                <a:cs typeface="Times New Roman" panose="02020603050405020304" pitchFamily="18" charset="0"/>
              </a:rPr>
              <a:t>“Anne Dostu Hastane” </a:t>
            </a:r>
            <a:r>
              <a:rPr lang="tr-TR" sz="2400" b="0" i="0" u="none" strike="noStrike" baseline="0" dirty="0">
                <a:solidFill>
                  <a:srgbClr val="000000"/>
                </a:solidFill>
                <a:latin typeface="Times New Roman" panose="02020603050405020304" pitchFamily="18" charset="0"/>
                <a:cs typeface="Times New Roman" panose="02020603050405020304" pitchFamily="18" charset="0"/>
              </a:rPr>
              <a:t>unvanı almaya hak kazanmakta ve yıllık izlemlerle standartlarını koruma açısından desteklenmektedirler. </a:t>
            </a:r>
            <a:endParaRPr lang="tr-T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93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033ED3F-BE8C-2F3E-E415-BD85DFB66AC4}"/>
              </a:ext>
            </a:extLst>
          </p:cNvPr>
          <p:cNvSpPr>
            <a:spLocks noGrp="1"/>
          </p:cNvSpPr>
          <p:nvPr>
            <p:ph idx="1"/>
          </p:nvPr>
        </p:nvSpPr>
        <p:spPr>
          <a:xfrm>
            <a:off x="522514" y="807522"/>
            <a:ext cx="10831286" cy="5369441"/>
          </a:xfrm>
        </p:spPr>
        <p:txBody>
          <a:bodyPr/>
          <a:lstStyle/>
          <a:p>
            <a:r>
              <a:rPr lang="tr-TR" dirty="0"/>
              <a:t>Sağlık Bakanlığı'nın anne dostu ve bebek dostu hastanelerle ilgili bilgileri, bu hastanelerin hedefleri ve uygulamaları hakkında genel bir çerçeve sunmaktadır.</a:t>
            </a:r>
          </a:p>
        </p:txBody>
      </p:sp>
      <p:pic>
        <p:nvPicPr>
          <p:cNvPr id="4" name="Resim 3">
            <a:extLst>
              <a:ext uri="{FF2B5EF4-FFF2-40B4-BE49-F238E27FC236}">
                <a16:creationId xmlns:a16="http://schemas.microsoft.com/office/drawing/2014/main" id="{30D5796A-E330-8BE2-B555-52D52D79EF7F}"/>
              </a:ext>
            </a:extLst>
          </p:cNvPr>
          <p:cNvPicPr>
            <a:picLocks noChangeAspect="1"/>
          </p:cNvPicPr>
          <p:nvPr/>
        </p:nvPicPr>
        <p:blipFill>
          <a:blip r:embed="rId2"/>
          <a:stretch>
            <a:fillRect/>
          </a:stretch>
        </p:blipFill>
        <p:spPr>
          <a:xfrm>
            <a:off x="6095999" y="2094178"/>
            <a:ext cx="2786743" cy="3952438"/>
          </a:xfrm>
          <a:prstGeom prst="rect">
            <a:avLst/>
          </a:prstGeom>
        </p:spPr>
      </p:pic>
      <p:pic>
        <p:nvPicPr>
          <p:cNvPr id="5" name="Resim 4">
            <a:extLst>
              <a:ext uri="{FF2B5EF4-FFF2-40B4-BE49-F238E27FC236}">
                <a16:creationId xmlns:a16="http://schemas.microsoft.com/office/drawing/2014/main" id="{134CBF95-C8D0-39CD-6D26-E3778BF59AC7}"/>
              </a:ext>
            </a:extLst>
          </p:cNvPr>
          <p:cNvPicPr>
            <a:picLocks noChangeAspect="1"/>
          </p:cNvPicPr>
          <p:nvPr/>
        </p:nvPicPr>
        <p:blipFill>
          <a:blip r:embed="rId3"/>
          <a:stretch>
            <a:fillRect/>
          </a:stretch>
        </p:blipFill>
        <p:spPr>
          <a:xfrm>
            <a:off x="2203436" y="2464445"/>
            <a:ext cx="2843009" cy="2855701"/>
          </a:xfrm>
          <a:prstGeom prst="rect">
            <a:avLst/>
          </a:prstGeom>
        </p:spPr>
      </p:pic>
    </p:spTree>
    <p:extLst>
      <p:ext uri="{BB962C8B-B14F-4D97-AF65-F5344CB8AC3E}">
        <p14:creationId xmlns:p14="http://schemas.microsoft.com/office/powerpoint/2010/main" val="336845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3FE952-6811-0779-C629-E2FBF9F6DD9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8F53796-4DF7-D1B9-DB86-DD7FC070054A}"/>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928D5F47-85FF-2487-E925-A3AA245C0840}"/>
              </a:ext>
            </a:extLst>
          </p:cNvPr>
          <p:cNvPicPr>
            <a:picLocks noChangeAspect="1"/>
          </p:cNvPicPr>
          <p:nvPr/>
        </p:nvPicPr>
        <p:blipFill>
          <a:blip r:embed="rId2"/>
          <a:stretch>
            <a:fillRect/>
          </a:stretch>
        </p:blipFill>
        <p:spPr>
          <a:xfrm>
            <a:off x="2343642" y="544949"/>
            <a:ext cx="6776608" cy="5947926"/>
          </a:xfrm>
          <a:prstGeom prst="rect">
            <a:avLst/>
          </a:prstGeom>
        </p:spPr>
      </p:pic>
    </p:spTree>
    <p:extLst>
      <p:ext uri="{BB962C8B-B14F-4D97-AF65-F5344CB8AC3E}">
        <p14:creationId xmlns:p14="http://schemas.microsoft.com/office/powerpoint/2010/main" val="320168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659CC0-F823-7DEA-847D-C84848DC9A51}"/>
              </a:ext>
            </a:extLst>
          </p:cNvPr>
          <p:cNvSpPr>
            <a:spLocks noGrp="1"/>
          </p:cNvSpPr>
          <p:nvPr>
            <p:ph type="title"/>
          </p:nvPr>
        </p:nvSpPr>
        <p:spPr/>
        <p:txBody>
          <a:bodyPr/>
          <a:lstStyle/>
          <a:p>
            <a:r>
              <a:rPr lang="nn-NO" b="1" i="0" dirty="0">
                <a:solidFill>
                  <a:srgbClr val="252525"/>
                </a:solidFill>
                <a:effectLst/>
                <a:latin typeface="Roboto" panose="02000000000000000000" pitchFamily="2" charset="0"/>
              </a:rPr>
              <a:t>Ulusal Anne Dostu Hastane Kriterleri</a:t>
            </a:r>
            <a:endParaRPr lang="tr-TR" dirty="0"/>
          </a:p>
        </p:txBody>
      </p:sp>
      <p:sp>
        <p:nvSpPr>
          <p:cNvPr id="3" name="İçerik Yer Tutucusu 2">
            <a:extLst>
              <a:ext uri="{FF2B5EF4-FFF2-40B4-BE49-F238E27FC236}">
                <a16:creationId xmlns:a16="http://schemas.microsoft.com/office/drawing/2014/main" id="{73F4F4A2-82AF-899C-35F2-3AD436FF2EED}"/>
              </a:ext>
            </a:extLst>
          </p:cNvPr>
          <p:cNvSpPr>
            <a:spLocks noGrp="1"/>
          </p:cNvSpPr>
          <p:nvPr>
            <p:ph idx="1"/>
          </p:nvPr>
        </p:nvSpPr>
        <p:spPr/>
        <p:txBody>
          <a:bodyPr/>
          <a:lstStyle/>
          <a:p>
            <a:pPr algn="just">
              <a:buFont typeface="+mj-lt"/>
              <a:buAutoNum type="arabicPeriod"/>
            </a:pPr>
            <a:r>
              <a:rPr lang="tr-TR" b="1" i="0" dirty="0">
                <a:solidFill>
                  <a:srgbClr val="252525"/>
                </a:solidFill>
                <a:effectLst/>
                <a:latin typeface="Roboto" panose="02000000000000000000" pitchFamily="2" charset="0"/>
              </a:rPr>
              <a:t>Güvenli ve kaliteli gebelik izlemi ve doğum hizmeti almak bütün anne adaylarının hakkıdır.</a:t>
            </a:r>
            <a:endParaRPr lang="tr-TR" b="0" i="0" dirty="0">
              <a:solidFill>
                <a:srgbClr val="252525"/>
              </a:solidFill>
              <a:effectLst/>
              <a:latin typeface="Roboto" panose="02000000000000000000" pitchFamily="2" charset="0"/>
            </a:endParaRPr>
          </a:p>
          <a:p>
            <a:pPr algn="just">
              <a:buFont typeface="Arial" panose="020B0604020202020204" pitchFamily="34" charset="0"/>
              <a:buChar char="•"/>
            </a:pPr>
            <a:r>
              <a:rPr lang="tr-TR" b="0" i="0" dirty="0">
                <a:solidFill>
                  <a:srgbClr val="252525"/>
                </a:solidFill>
                <a:effectLst/>
                <a:latin typeface="Roboto" panose="02000000000000000000" pitchFamily="2" charset="0"/>
              </a:rPr>
              <a:t> Gebelik doğum ve lohusalık süreçlerinde verilecek hizmetler bu hak gözetilecek şekilde sunulmalıdır.</a:t>
            </a:r>
          </a:p>
          <a:p>
            <a:endParaRPr lang="tr-TR" dirty="0"/>
          </a:p>
        </p:txBody>
      </p:sp>
    </p:spTree>
    <p:extLst>
      <p:ext uri="{BB962C8B-B14F-4D97-AF65-F5344CB8AC3E}">
        <p14:creationId xmlns:p14="http://schemas.microsoft.com/office/powerpoint/2010/main" val="2291286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D08CC7-5EA4-853F-4349-EEF098AD2097}"/>
              </a:ext>
            </a:extLst>
          </p:cNvPr>
          <p:cNvSpPr>
            <a:spLocks noGrp="1"/>
          </p:cNvSpPr>
          <p:nvPr>
            <p:ph idx="1"/>
          </p:nvPr>
        </p:nvSpPr>
        <p:spPr>
          <a:xfrm>
            <a:off x="546265" y="926275"/>
            <a:ext cx="10807535" cy="5250688"/>
          </a:xfrm>
        </p:spPr>
        <p:txBody>
          <a:bodyPr/>
          <a:lstStyle/>
          <a:p>
            <a:pPr algn="just">
              <a:buFont typeface="+mj-lt"/>
              <a:buAutoNum type="arabicPeriod" startAt="2"/>
            </a:pPr>
            <a:r>
              <a:rPr lang="tr-TR" b="1" i="0" dirty="0">
                <a:solidFill>
                  <a:srgbClr val="252525"/>
                </a:solidFill>
                <a:effectLst/>
                <a:latin typeface="Roboto" panose="02000000000000000000" pitchFamily="2" charset="0"/>
              </a:rPr>
              <a:t>Gebelik dönemi, </a:t>
            </a:r>
            <a:r>
              <a:rPr lang="tr-TR" b="1" i="0" dirty="0" err="1">
                <a:solidFill>
                  <a:srgbClr val="252525"/>
                </a:solidFill>
                <a:effectLst/>
                <a:latin typeface="Roboto" panose="02000000000000000000" pitchFamily="2" charset="0"/>
              </a:rPr>
              <a:t>travay</a:t>
            </a:r>
            <a:r>
              <a:rPr lang="tr-TR" b="1" i="0" dirty="0">
                <a:solidFill>
                  <a:srgbClr val="252525"/>
                </a:solidFill>
                <a:effectLst/>
                <a:latin typeface="Roboto" panose="02000000000000000000" pitchFamily="2" charset="0"/>
              </a:rPr>
              <a:t>, doğum ve doğum sonrası süreçlerde gerekli danışmanlık hizmetleri sunulmalıdır.</a:t>
            </a:r>
            <a:endParaRPr lang="tr-TR" b="0" i="0" dirty="0">
              <a:solidFill>
                <a:srgbClr val="252525"/>
              </a:solidFill>
              <a:effectLst/>
              <a:latin typeface="Roboto" panose="02000000000000000000" pitchFamily="2" charset="0"/>
            </a:endParaRPr>
          </a:p>
          <a:p>
            <a:pPr algn="just">
              <a:buFont typeface="Arial" panose="020B0604020202020204" pitchFamily="34" charset="0"/>
              <a:buChar char="•"/>
            </a:pPr>
            <a:r>
              <a:rPr lang="tr-TR" b="0" i="0" dirty="0">
                <a:solidFill>
                  <a:srgbClr val="252525"/>
                </a:solidFill>
                <a:effectLst/>
                <a:latin typeface="Roboto" panose="02000000000000000000" pitchFamily="2" charset="0"/>
              </a:rPr>
              <a:t>Gebelere doğum öncesinde gebe bilgilendirme sınıflarında eğitim verilmelidir. </a:t>
            </a:r>
          </a:p>
          <a:p>
            <a:pPr algn="just">
              <a:buFont typeface="Arial" panose="020B0604020202020204" pitchFamily="34" charset="0"/>
              <a:buChar char="•"/>
            </a:pPr>
            <a:r>
              <a:rPr lang="tr-TR" b="0" i="0" dirty="0">
                <a:solidFill>
                  <a:srgbClr val="252525"/>
                </a:solidFill>
                <a:effectLst/>
                <a:latin typeface="Roboto" panose="02000000000000000000" pitchFamily="2" charset="0"/>
              </a:rPr>
              <a:t>Gebe ve yakınlarına yönelik gebelik, doğum ve lohusalıkla ilgili bilgilendirme materyalleri (yazılı, görsel, maketler, modeller </a:t>
            </a:r>
            <a:r>
              <a:rPr lang="tr-TR" b="0" i="0" dirty="0" err="1">
                <a:solidFill>
                  <a:srgbClr val="252525"/>
                </a:solidFill>
                <a:effectLst/>
                <a:latin typeface="Roboto" panose="02000000000000000000" pitchFamily="2" charset="0"/>
              </a:rPr>
              <a:t>vs</a:t>
            </a:r>
            <a:r>
              <a:rPr lang="tr-TR" b="0" i="0" dirty="0">
                <a:solidFill>
                  <a:srgbClr val="252525"/>
                </a:solidFill>
                <a:effectLst/>
                <a:latin typeface="Roboto" panose="02000000000000000000" pitchFamily="2" charset="0"/>
              </a:rPr>
              <a:t>) olmalıdır.</a:t>
            </a:r>
          </a:p>
          <a:p>
            <a:pPr algn="just">
              <a:buFont typeface="Arial" panose="020B0604020202020204" pitchFamily="34" charset="0"/>
              <a:buChar char="•"/>
            </a:pPr>
            <a:r>
              <a:rPr lang="tr-TR" b="0" i="0" dirty="0">
                <a:solidFill>
                  <a:srgbClr val="252525"/>
                </a:solidFill>
                <a:effectLst/>
                <a:latin typeface="Roboto" panose="02000000000000000000" pitchFamily="2" charset="0"/>
              </a:rPr>
              <a:t>Gebe ve yakınları doğum süreci ve bu süreçte karşılaşabilecekleri müdahalelerin yararları ve olası zararları konusunda bilgilendirilmelidir. </a:t>
            </a:r>
          </a:p>
          <a:p>
            <a:endParaRPr lang="tr-TR" dirty="0"/>
          </a:p>
        </p:txBody>
      </p:sp>
    </p:spTree>
    <p:extLst>
      <p:ext uri="{BB962C8B-B14F-4D97-AF65-F5344CB8AC3E}">
        <p14:creationId xmlns:p14="http://schemas.microsoft.com/office/powerpoint/2010/main" val="246689520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1831</Words>
  <Application>Microsoft Office PowerPoint</Application>
  <PresentationFormat>Geniş ekran</PresentationFormat>
  <Paragraphs>97</Paragraphs>
  <Slides>34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Arial</vt:lpstr>
      <vt:lpstr>Calibri</vt:lpstr>
      <vt:lpstr>Calibri Light</vt:lpstr>
      <vt:lpstr>Roboto</vt:lpstr>
      <vt:lpstr>Times New Roman</vt:lpstr>
      <vt:lpstr>Office Teması</vt:lpstr>
      <vt:lpstr>ANNE DOSTU VE BEBEK DOSTU HASTANE OLMAK</vt:lpstr>
      <vt:lpstr>Anne Dostu Hastane Programı</vt:lpstr>
      <vt:lpstr>PowerPoint Sunusu</vt:lpstr>
      <vt:lpstr>PowerPoint Sunusu</vt:lpstr>
      <vt:lpstr>PowerPoint Sunusu</vt:lpstr>
      <vt:lpstr>PowerPoint Sunusu</vt:lpstr>
      <vt:lpstr>PowerPoint Sunusu</vt:lpstr>
      <vt:lpstr>Ulusal Anne Dostu Hastane Kriterleri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SAĞLIK BAKANLIĞI ANNE DOSTU HASTANE DEĞERLENDİRMECİ REHBERİ (2018)</vt:lpstr>
      <vt:lpstr>PowerPoint Sunusu</vt:lpstr>
      <vt:lpstr>ANNE DOSTU HASTANE EĞİTİMCİ REHBERİ </vt:lpstr>
      <vt:lpstr>  ANNE DOSTU HASTANE KATILIMCI REHBERİ </vt:lpstr>
      <vt:lpstr>PowerPoint Sunusu</vt:lpstr>
      <vt:lpstr>Anne Sütünün Teşviki ve Bebek Dostu Sağlık Kuruluşları Programı </vt:lpstr>
      <vt:lpstr>PowerPoint Sunusu</vt:lpstr>
      <vt:lpstr>PowerPoint Sunusu</vt:lpstr>
      <vt:lpstr>PowerPoint Sunusu</vt:lpstr>
      <vt:lpstr>BAŞARILI EMZİRMENİN ON ADIMI </vt:lpstr>
      <vt:lpstr>Temel Klinik Uygulamalar </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HASAN BADEM</dc:creator>
  <cp:lastModifiedBy>HASAN BADEM</cp:lastModifiedBy>
  <cp:revision>27</cp:revision>
  <dcterms:created xsi:type="dcterms:W3CDTF">2025-01-06T16:16:03Z</dcterms:created>
  <dcterms:modified xsi:type="dcterms:W3CDTF">2025-01-06T18:35:28Z</dcterms:modified>
</cp:coreProperties>
</file>